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7A_8D7F92CD.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19"/>
  </p:notesMasterIdLst>
  <p:handoutMasterIdLst>
    <p:handoutMasterId r:id="rId20"/>
  </p:handoutMasterIdLst>
  <p:sldIdLst>
    <p:sldId id="256" r:id="rId5"/>
    <p:sldId id="257" r:id="rId6"/>
    <p:sldId id="331" r:id="rId7"/>
    <p:sldId id="302" r:id="rId8"/>
    <p:sldId id="387" r:id="rId9"/>
    <p:sldId id="392" r:id="rId10"/>
    <p:sldId id="373" r:id="rId11"/>
    <p:sldId id="378" r:id="rId12"/>
    <p:sldId id="383" r:id="rId13"/>
    <p:sldId id="389" r:id="rId14"/>
    <p:sldId id="391" r:id="rId15"/>
    <p:sldId id="264" r:id="rId16"/>
    <p:sldId id="388" r:id="rId17"/>
    <p:sldId id="390" r:id="rId18"/>
  </p:sldIdLst>
  <p:sldSz cx="9144000" cy="6858000" type="screen4x3"/>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BEEC63-B01F-C30A-6589-FAD805AFA129}" name="Young, Paul" initials="PY" userId="S::P00135883@houstonisd.org::8f3608c2-16a1-4824-a54e-a78bffe9ca3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83C"/>
    <a:srgbClr val="00A3AF"/>
    <a:srgbClr val="006F5B"/>
    <a:srgbClr val="F9D04E"/>
    <a:srgbClr val="F90000"/>
    <a:srgbClr val="D96364"/>
    <a:srgbClr val="497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FF35B1-5FF0-4A18-A008-53F430D68264}" v="12" dt="2026-10-02T21:15:40.2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07" autoAdjust="0"/>
    <p:restoredTop sz="72385" autoAdjust="0"/>
  </p:normalViewPr>
  <p:slideViewPr>
    <p:cSldViewPr>
      <p:cViewPr varScale="1">
        <p:scale>
          <a:sx n="78" d="100"/>
          <a:sy n="78" d="100"/>
        </p:scale>
        <p:origin x="1666" y="67"/>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30" d="100"/>
        <a:sy n="30" d="100"/>
      </p:scale>
      <p:origin x="0" y="0"/>
    </p:cViewPr>
  </p:sorterViewPr>
  <p:notesViewPr>
    <p:cSldViewPr>
      <p:cViewPr varScale="1">
        <p:scale>
          <a:sx n="78" d="100"/>
          <a:sy n="78" d="100"/>
        </p:scale>
        <p:origin x="2213"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omments/modernComment_17A_8D7F92CD.xml><?xml version="1.0" encoding="utf-8"?>
<p188:cmLst xmlns:a="http://schemas.openxmlformats.org/drawingml/2006/main" xmlns:r="http://schemas.openxmlformats.org/officeDocument/2006/relationships" xmlns:p188="http://schemas.microsoft.com/office/powerpoint/2018/8/main">
  <p188:cm id="{F3E1F4EF-817E-4167-86D5-422679B0FCC2}" authorId="{54BEEC63-B01F-C30A-6589-FAD805AFA129}" created="2025-09-23T15:55:34.402">
    <ac:txMkLst xmlns:ac="http://schemas.microsoft.com/office/drawing/2013/main/command">
      <pc:docMk xmlns:pc="http://schemas.microsoft.com/office/powerpoint/2013/main/command"/>
      <pc:sldMk xmlns:pc="http://schemas.microsoft.com/office/powerpoint/2013/main/command" cId="2373948109" sldId="378"/>
      <ac:spMk id="3" creationId="{00000000-0000-0000-0000-000000000000}"/>
      <ac:txMk cp="58" len="14">
        <ac:context len="77" hash="2672141377"/>
      </ac:txMk>
    </ac:txMkLst>
    <p188:pos x="7611035" y="1037795"/>
    <p188:txBody>
      <a:bodyPr/>
      <a:lstStyle/>
      <a:p>
        <a:r>
          <a:rPr lang="en-US"/>
          <a:t>If your solicitation involves services which the Supplier Diversity Department confirmed cannot be subcontracted, then you must change the phrase “Participation Report” to “Participation Plan” and update the picture of the form posted on this slide.</a:t>
        </a:r>
      </a:p>
    </p188:txBody>
  </p188:cm>
</p188:cmLst>
</file>

<file path=ppt/comments/modernComment_101_0.xml><?xml version="1.0" encoding="utf-8"?>
<p188:cmLst xmlns:a="http://schemas.openxmlformats.org/drawingml/2006/main" xmlns:r="http://schemas.openxmlformats.org/officeDocument/2006/relationships" xmlns:p188="http://schemas.microsoft.com/office/powerpoint/2018/8/main">
  <p188:cm id="{A7E45AA7-E7E0-4C7D-979A-215592DFA6CA}" authorId="{54BEEC63-B01F-C30A-6589-FAD805AFA129}" created="2025-09-23T17:09:26.513">
    <ac:txMkLst xmlns:ac="http://schemas.microsoft.com/office/drawing/2013/main/command">
      <pc:docMk xmlns:pc="http://schemas.microsoft.com/office/powerpoint/2013/main/command"/>
      <pc:sldMk xmlns:pc="http://schemas.microsoft.com/office/powerpoint/2013/main/command" cId="0" sldId="257"/>
      <ac:spMk id="3" creationId="{00000000-0000-0000-0000-000000000000}"/>
      <ac:txMk cp="94">
        <ac:context len="309" hash="4144642804"/>
      </ac:txMk>
    </ac:txMkLst>
    <p188:pos x="7036279" y="1764102"/>
    <p188:txBody>
      <a:bodyPr/>
      <a:lstStyle/>
      <a:p>
        <a:r>
          <a:rPr lang="en-US"/>
          <a:t>If your solicitation involves services which the Supplier Diversity Department confirmed cannot be subcontracted, then you must change the phrase “Participation Report” to “Participation Plan” and update the picture of the form posted on this slide.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161390" cy="367259"/>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5437637" y="1"/>
            <a:ext cx="4161390" cy="367259"/>
          </a:xfrm>
          <a:prstGeom prst="rect">
            <a:avLst/>
          </a:prstGeom>
        </p:spPr>
        <p:txBody>
          <a:bodyPr vert="horz" lIns="94851" tIns="47425" rIns="94851" bIns="47425" rtlCol="0"/>
          <a:lstStyle>
            <a:lvl1pPr algn="r">
              <a:defRPr sz="1200"/>
            </a:lvl1pPr>
          </a:lstStyle>
          <a:p>
            <a:fld id="{7E14810F-25D2-4613-89CF-4275AEF7DF2C}" type="datetimeFigureOut">
              <a:rPr lang="en-US" smtClean="0"/>
              <a:t>10/17/2026</a:t>
            </a:fld>
            <a:endParaRPr lang="en-US" dirty="0"/>
          </a:p>
        </p:txBody>
      </p:sp>
      <p:sp>
        <p:nvSpPr>
          <p:cNvPr id="4" name="Footer Placeholder 3"/>
          <p:cNvSpPr>
            <a:spLocks noGrp="1"/>
          </p:cNvSpPr>
          <p:nvPr>
            <p:ph type="ftr" sz="quarter" idx="2"/>
          </p:nvPr>
        </p:nvSpPr>
        <p:spPr>
          <a:xfrm>
            <a:off x="1" y="6947942"/>
            <a:ext cx="4161390" cy="367259"/>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5437637" y="6947942"/>
            <a:ext cx="4161390" cy="367259"/>
          </a:xfrm>
          <a:prstGeom prst="rect">
            <a:avLst/>
          </a:prstGeom>
        </p:spPr>
        <p:txBody>
          <a:bodyPr vert="horz" lIns="94851" tIns="47425" rIns="94851" bIns="47425" rtlCol="0" anchor="b"/>
          <a:lstStyle>
            <a:lvl1pPr algn="r">
              <a:defRPr sz="1200"/>
            </a:lvl1pPr>
          </a:lstStyle>
          <a:p>
            <a:fld id="{3266CD38-8501-4312-9901-92403C17AB8E}" type="slidenum">
              <a:rPr lang="en-US" smtClean="0"/>
              <a:t>‹#›</a:t>
            </a:fld>
            <a:endParaRPr lang="en-US" dirty="0"/>
          </a:p>
        </p:txBody>
      </p:sp>
    </p:spTree>
    <p:extLst>
      <p:ext uri="{BB962C8B-B14F-4D97-AF65-F5344CB8AC3E}">
        <p14:creationId xmlns:p14="http://schemas.microsoft.com/office/powerpoint/2010/main" val="3004680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5438458" y="0"/>
            <a:ext cx="4160520" cy="365760"/>
          </a:xfrm>
          <a:prstGeom prst="rect">
            <a:avLst/>
          </a:prstGeom>
        </p:spPr>
        <p:txBody>
          <a:bodyPr vert="horz" lIns="96653" tIns="48327" rIns="96653" bIns="48327" rtlCol="0"/>
          <a:lstStyle>
            <a:lvl1pPr algn="r">
              <a:defRPr sz="1200"/>
            </a:lvl1pPr>
          </a:lstStyle>
          <a:p>
            <a:fld id="{3842907C-D0AA-4C58-9F94-58B40AD65B29}" type="datetimeFigureOut">
              <a:rPr lang="en-US" smtClean="0"/>
              <a:pPr/>
              <a:t>10/17/2026</a:t>
            </a:fld>
            <a:endParaRPr lang="en-US" dirty="0"/>
          </a:p>
        </p:txBody>
      </p:sp>
      <p:sp>
        <p:nvSpPr>
          <p:cNvPr id="4" name="Slide Image Placeholder 3"/>
          <p:cNvSpPr>
            <a:spLocks noGrp="1" noRot="1" noChangeAspect="1"/>
          </p:cNvSpPr>
          <p:nvPr>
            <p:ph type="sldImg" idx="2"/>
          </p:nvPr>
        </p:nvSpPr>
        <p:spPr>
          <a:xfrm>
            <a:off x="2971800" y="547688"/>
            <a:ext cx="3657600" cy="274320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960120" y="3474720"/>
            <a:ext cx="7680960" cy="3291840"/>
          </a:xfrm>
          <a:prstGeom prst="rect">
            <a:avLst/>
          </a:prstGeom>
        </p:spPr>
        <p:txBody>
          <a:bodyPr vert="horz" lIns="96653" tIns="48327" rIns="96653" bIns="4832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57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5438458" y="6948171"/>
            <a:ext cx="4160520" cy="365760"/>
          </a:xfrm>
          <a:prstGeom prst="rect">
            <a:avLst/>
          </a:prstGeom>
        </p:spPr>
        <p:txBody>
          <a:bodyPr vert="horz" lIns="96653" tIns="48327" rIns="96653" bIns="48327" rtlCol="0" anchor="b"/>
          <a:lstStyle>
            <a:lvl1pPr algn="r">
              <a:defRPr sz="1200"/>
            </a:lvl1pPr>
          </a:lstStyle>
          <a:p>
            <a:fld id="{1D76769E-C829-4283-B80E-CB90D995C291}" type="slidenum">
              <a:rPr lang="en-US" smtClean="0"/>
              <a:pPr/>
              <a:t>‹#›</a:t>
            </a:fld>
            <a:endParaRPr lang="en-US" dirty="0"/>
          </a:p>
        </p:txBody>
      </p:sp>
    </p:spTree>
    <p:extLst>
      <p:ext uri="{BB962C8B-B14F-4D97-AF65-F5344CB8AC3E}">
        <p14:creationId xmlns:p14="http://schemas.microsoft.com/office/powerpoint/2010/main" val="1313613354"/>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US" dirty="0"/>
              <a:t>Good morning, everyone and welcome to the Pre-Proposal Conference for Houston ISD Purchasing Services RFP # (</a:t>
            </a:r>
            <a:r>
              <a:rPr lang="en-US" i="1" dirty="0"/>
              <a:t>enter project #s and name names</a:t>
            </a:r>
            <a:r>
              <a:rPr lang="en-US" dirty="0"/>
              <a:t>) </a:t>
            </a:r>
          </a:p>
          <a:p>
            <a:pPr fontAlgn="base"/>
            <a:endParaRPr lang="en-US" dirty="0"/>
          </a:p>
          <a:p>
            <a:pPr fontAlgn="base"/>
            <a:r>
              <a:rPr lang="en-US" dirty="0"/>
              <a:t>My name is (</a:t>
            </a:r>
            <a:r>
              <a:rPr lang="en-US" i="1" dirty="0"/>
              <a:t>Enter CS name)</a:t>
            </a:r>
            <a:r>
              <a:rPr lang="en-US" dirty="0"/>
              <a:t>, and</a:t>
            </a:r>
            <a:endParaRPr lang="en-US" i="1" dirty="0"/>
          </a:p>
          <a:p>
            <a:pPr fontAlgn="base"/>
            <a:endParaRPr lang="en-US" dirty="0"/>
          </a:p>
          <a:p>
            <a:pPr fontAlgn="base"/>
            <a:r>
              <a:rPr lang="en-US" dirty="0"/>
              <a:t>Today is (</a:t>
            </a:r>
            <a:r>
              <a:rPr lang="en-US" i="1" dirty="0"/>
              <a:t>date</a:t>
            </a:r>
            <a:r>
              <a:rPr lang="en-US" dirty="0"/>
              <a:t>) </a:t>
            </a:r>
          </a:p>
        </p:txBody>
      </p:sp>
      <p:sp>
        <p:nvSpPr>
          <p:cNvPr id="4" name="Slide Number Placeholder 3"/>
          <p:cNvSpPr>
            <a:spLocks noGrp="1"/>
          </p:cNvSpPr>
          <p:nvPr>
            <p:ph type="sldNum" sz="quarter" idx="10"/>
          </p:nvPr>
        </p:nvSpPr>
        <p:spPr/>
        <p:txBody>
          <a:bodyPr/>
          <a:lstStyle/>
          <a:p>
            <a:fld id="{1D76769E-C829-4283-B80E-CB90D995C291}" type="slidenum">
              <a:rPr lang="en-US" smtClean="0"/>
              <a:pPr/>
              <a:t>1</a:t>
            </a:fld>
            <a:endParaRPr lang="en-US" dirty="0"/>
          </a:p>
        </p:txBody>
      </p:sp>
    </p:spTree>
    <p:extLst>
      <p:ext uri="{BB962C8B-B14F-4D97-AF65-F5344CB8AC3E}">
        <p14:creationId xmlns:p14="http://schemas.microsoft.com/office/powerpoint/2010/main" val="152721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529"/>
            <a:r>
              <a:rPr lang="en-US" dirty="0"/>
              <a:t>On Today’s agenda we will be reviewing the House Rules, a brief overview of the project timeline, The Business Assistance MWBE Participation, Risk Management’s Insurance Requirements, our Code of Silence, and the proposal submission forms and overview. </a:t>
            </a:r>
          </a:p>
        </p:txBody>
      </p:sp>
      <p:sp>
        <p:nvSpPr>
          <p:cNvPr id="4" name="Slide Number Placeholder 3"/>
          <p:cNvSpPr>
            <a:spLocks noGrp="1"/>
          </p:cNvSpPr>
          <p:nvPr>
            <p:ph type="sldNum" sz="quarter" idx="10"/>
          </p:nvPr>
        </p:nvSpPr>
        <p:spPr/>
        <p:txBody>
          <a:bodyPr/>
          <a:lstStyle/>
          <a:p>
            <a:fld id="{1D76769E-C829-4283-B80E-CB90D995C291}" type="slidenum">
              <a:rPr lang="en-US" smtClean="0"/>
              <a:pPr/>
              <a:t>2</a:t>
            </a:fld>
            <a:endParaRPr lang="en-US" dirty="0"/>
          </a:p>
        </p:txBody>
      </p:sp>
    </p:spTree>
    <p:extLst>
      <p:ext uri="{BB962C8B-B14F-4D97-AF65-F5344CB8AC3E}">
        <p14:creationId xmlns:p14="http://schemas.microsoft.com/office/powerpoint/2010/main" val="3930475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Now for our house rules for today’s pre-proposal, to avoid unnecessary distractions and remain mindful </a:t>
            </a:r>
          </a:p>
          <a:p>
            <a:pPr fontAlgn="base"/>
            <a:r>
              <a:rPr lang="en-US" dirty="0"/>
              <a:t> of everyone’s time, all cameras and microphones should be left off at all times.  No verbal questions will be entertained and must be submitted via </a:t>
            </a:r>
            <a:r>
              <a:rPr lang="en-US" dirty="0" err="1"/>
              <a:t>Ionwave</a:t>
            </a:r>
            <a:r>
              <a:rPr lang="en-US" dirty="0"/>
              <a:t> by (</a:t>
            </a:r>
            <a:r>
              <a:rPr lang="en-US" i="1" dirty="0"/>
              <a:t>questions cutoff date and time</a:t>
            </a:r>
            <a:r>
              <a:rPr lang="en-US" dirty="0"/>
              <a:t>), we will be providing answers periodically. </a:t>
            </a:r>
          </a:p>
        </p:txBody>
      </p:sp>
      <p:sp>
        <p:nvSpPr>
          <p:cNvPr id="4" name="Slide Number Placeholder 3"/>
          <p:cNvSpPr>
            <a:spLocks noGrp="1"/>
          </p:cNvSpPr>
          <p:nvPr>
            <p:ph type="sldNum" sz="quarter" idx="10"/>
          </p:nvPr>
        </p:nvSpPr>
        <p:spPr/>
        <p:txBody>
          <a:bodyPr/>
          <a:lstStyle/>
          <a:p>
            <a:fld id="{1D76769E-C829-4283-B80E-CB90D995C291}" type="slidenum">
              <a:rPr lang="en-US" smtClean="0"/>
              <a:pPr/>
              <a:t>3</a:t>
            </a:fld>
            <a:endParaRPr lang="en-US" dirty="0"/>
          </a:p>
        </p:txBody>
      </p:sp>
    </p:spTree>
    <p:extLst>
      <p:ext uri="{BB962C8B-B14F-4D97-AF65-F5344CB8AC3E}">
        <p14:creationId xmlns:p14="http://schemas.microsoft.com/office/powerpoint/2010/main" val="4196400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9">
              <a:defRPr/>
            </a:pPr>
            <a:r>
              <a:rPr lang="en-US" dirty="0"/>
              <a:t>Now a brief overview of our code of silence.</a:t>
            </a:r>
          </a:p>
          <a:p>
            <a:pPr defTabSz="966529">
              <a:defRPr/>
            </a:pPr>
            <a:endParaRPr lang="en-US" dirty="0"/>
          </a:p>
          <a:p>
            <a:pPr defTabSz="966529">
              <a:defRPr/>
            </a:pPr>
            <a:r>
              <a:rPr lang="en-US" dirty="0"/>
              <a:t>The purpose of the code of silence is to enforce the district and the board’s commitment </a:t>
            </a:r>
            <a:r>
              <a:rPr lang="en-US" baseline="0" dirty="0"/>
              <a:t>to </a:t>
            </a:r>
            <a:r>
              <a:rPr lang="en-US" u="sng" baseline="0" dirty="0"/>
              <a:t>ethical contracting standards </a:t>
            </a:r>
            <a:r>
              <a:rPr lang="en-US" baseline="0" dirty="0"/>
              <a:t>and to </a:t>
            </a:r>
            <a:r>
              <a:rPr lang="en-US" u="sng" baseline="0" dirty="0"/>
              <a:t>improve accountability </a:t>
            </a:r>
            <a:r>
              <a:rPr lang="en-US" baseline="0" dirty="0"/>
              <a:t>and </a:t>
            </a:r>
            <a:r>
              <a:rPr lang="en-US" u="sng" baseline="0" dirty="0"/>
              <a:t>public confidence</a:t>
            </a:r>
            <a:r>
              <a:rPr lang="en-US" baseline="0" dirty="0"/>
              <a:t>. </a:t>
            </a:r>
          </a:p>
          <a:p>
            <a:pPr defTabSz="966529"/>
            <a:endParaRPr lang="en-US" dirty="0"/>
          </a:p>
          <a:p>
            <a:pPr fontAlgn="base"/>
            <a:r>
              <a:rPr lang="en-US" dirty="0"/>
              <a:t>The Board of Education has adopted a “Code of Silence” policy and a “Conflict of Interest Disclosures” policy enforce its commitment to ethical contracting standards and improve accountability and public confidence. It is important to avoid both the appearance of conflicts and actual conflicts of interest.  </a:t>
            </a:r>
          </a:p>
          <a:p>
            <a:pPr fontAlgn="base"/>
            <a:endParaRPr lang="en-US" dirty="0"/>
          </a:p>
          <a:p>
            <a:pPr fontAlgn="base"/>
            <a:r>
              <a:rPr lang="en-US" dirty="0"/>
              <a:t>The Code of Silence" shall mean a prohibition on any communication regarding any RFP, bid, or other competitive solicitation between any person who seeks and award from the district or its affiliated entities, including a potential vendor or vendor’s representative and board members, the superintendent, senior staff members, principals, department heads, directors, managers, or other district representatives who have influence in the evaluation or selection process. </a:t>
            </a:r>
          </a:p>
          <a:p>
            <a:pPr defTabSz="966529"/>
            <a:endParaRPr lang="en-US" dirty="0"/>
          </a:p>
          <a:p>
            <a:pPr defTabSz="966529"/>
            <a:r>
              <a:rPr lang="en-US" dirty="0"/>
              <a:t>Both the Code of Silence and the Conflict of Interest forms are referred to throughout the proposal documents.</a:t>
            </a:r>
          </a:p>
          <a:p>
            <a:endParaRPr lang="en-US"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a:t>
            </a:fld>
            <a:endParaRPr lang="en-US" dirty="0"/>
          </a:p>
        </p:txBody>
      </p:sp>
    </p:spTree>
    <p:extLst>
      <p:ext uri="{BB962C8B-B14F-4D97-AF65-F5344CB8AC3E}">
        <p14:creationId xmlns:p14="http://schemas.microsoft.com/office/powerpoint/2010/main" val="1595800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Specifics and details are provided in the RFP documentation, but in short, HISD is soliciting direct delivery to schools of fresh baked bread and fresh produce.  This project is expected to begin </a:t>
            </a:r>
            <a:r>
              <a:rPr lang="en-US" i="1" dirty="0"/>
              <a:t>(tentative start date) </a:t>
            </a:r>
            <a:r>
              <a:rPr lang="en-US" dirty="0"/>
              <a:t>and be renewed annually for an additional </a:t>
            </a:r>
            <a:r>
              <a:rPr lang="en-US" i="1" dirty="0"/>
              <a:t>(renewal terms) </a:t>
            </a:r>
            <a:r>
              <a:rPr lang="en-US" dirty="0"/>
              <a:t>upon mutual agreement and review.  </a:t>
            </a:r>
          </a:p>
          <a:p>
            <a:endParaRPr lang="en-US" dirty="0"/>
          </a:p>
          <a:p>
            <a:r>
              <a:rPr lang="en-US" dirty="0"/>
              <a:t>Please keep in mind that this term start date is tentative and subject to change.</a:t>
            </a:r>
          </a:p>
        </p:txBody>
      </p:sp>
      <p:sp>
        <p:nvSpPr>
          <p:cNvPr id="4" name="Slide Number Placeholder 3"/>
          <p:cNvSpPr>
            <a:spLocks noGrp="1"/>
          </p:cNvSpPr>
          <p:nvPr>
            <p:ph type="sldNum" sz="quarter" idx="5"/>
          </p:nvPr>
        </p:nvSpPr>
        <p:spPr/>
        <p:txBody>
          <a:bodyPr/>
          <a:lstStyle/>
          <a:p>
            <a:fld id="{1D76769E-C829-4283-B80E-CB90D995C291}" type="slidenum">
              <a:rPr lang="en-US" smtClean="0"/>
              <a:pPr/>
              <a:t>5</a:t>
            </a:fld>
            <a:endParaRPr lang="en-US" dirty="0"/>
          </a:p>
        </p:txBody>
      </p:sp>
    </p:spTree>
    <p:extLst>
      <p:ext uri="{BB962C8B-B14F-4D97-AF65-F5344CB8AC3E}">
        <p14:creationId xmlns:p14="http://schemas.microsoft.com/office/powerpoint/2010/main" val="2684426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 our timeline details, this RFP was released on (</a:t>
            </a:r>
            <a:r>
              <a:rPr lang="en-US" i="1" dirty="0"/>
              <a:t>issue date</a:t>
            </a:r>
            <a:r>
              <a:rPr lang="en-US" dirty="0"/>
              <a:t>), today is our preproposal conference, the last day for questions will be (</a:t>
            </a:r>
            <a:r>
              <a:rPr lang="en-US" i="1" dirty="0"/>
              <a:t>question cutoff date and time</a:t>
            </a:r>
            <a:r>
              <a:rPr lang="en-US" dirty="0"/>
              <a:t>), all proposals are due (</a:t>
            </a:r>
            <a:r>
              <a:rPr lang="en-US" i="1" dirty="0"/>
              <a:t>close date</a:t>
            </a:r>
            <a:r>
              <a:rPr lang="en-US" dirty="0"/>
              <a:t>) by (</a:t>
            </a:r>
            <a:r>
              <a:rPr lang="en-US" i="1" dirty="0"/>
              <a:t>close time</a:t>
            </a:r>
            <a:r>
              <a:rPr lang="en-US" dirty="0"/>
              <a:t>) no late submissions will be allowed or accepted.  Our evaluation period will be from (</a:t>
            </a:r>
            <a:r>
              <a:rPr lang="en-US" i="1" dirty="0"/>
              <a:t>evaluation period dates</a:t>
            </a:r>
            <a:r>
              <a:rPr lang="en-US" dirty="0"/>
              <a:t>), and the board meeting date will be (</a:t>
            </a:r>
            <a:r>
              <a:rPr lang="en-US" i="1" dirty="0"/>
              <a:t>date</a:t>
            </a:r>
            <a:r>
              <a:rPr lang="en-US" dirty="0"/>
              <a:t>).  This timeline is subject to change, any updates will be communicated via </a:t>
            </a:r>
            <a:r>
              <a:rPr lang="en-US" dirty="0" err="1"/>
              <a:t>Ionwave</a:t>
            </a:r>
            <a:r>
              <a:rPr lang="en-US" dirty="0"/>
              <a:t>. </a:t>
            </a:r>
          </a:p>
        </p:txBody>
      </p:sp>
      <p:sp>
        <p:nvSpPr>
          <p:cNvPr id="4" name="Slide Number Placeholder 3"/>
          <p:cNvSpPr>
            <a:spLocks noGrp="1"/>
          </p:cNvSpPr>
          <p:nvPr>
            <p:ph type="sldNum" sz="quarter" idx="10"/>
          </p:nvPr>
        </p:nvSpPr>
        <p:spPr/>
        <p:txBody>
          <a:bodyPr/>
          <a:lstStyle/>
          <a:p>
            <a:fld id="{1D76769E-C829-4283-B80E-CB90D995C291}" type="slidenum">
              <a:rPr lang="en-US" smtClean="0"/>
              <a:pPr/>
              <a:t>7</a:t>
            </a:fld>
            <a:endParaRPr lang="en-US" dirty="0"/>
          </a:p>
        </p:txBody>
      </p:sp>
    </p:spTree>
    <p:extLst>
      <p:ext uri="{BB962C8B-B14F-4D97-AF65-F5344CB8AC3E}">
        <p14:creationId xmlns:p14="http://schemas.microsoft.com/office/powerpoint/2010/main" val="3535729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watch a short video overview of the Business Assistance Form B MWBE Participation Report </a:t>
            </a:r>
            <a:r>
              <a:rPr lang="en-US" i="1" dirty="0"/>
              <a:t>*show video*</a:t>
            </a:r>
            <a:r>
              <a:rPr lang="en-US" dirty="0"/>
              <a:t> If you have any questions regarding the MWBE participation report, please reach out to the Supplier Diversity Department at 713-556-7273. </a:t>
            </a:r>
          </a:p>
        </p:txBody>
      </p:sp>
      <p:sp>
        <p:nvSpPr>
          <p:cNvPr id="4" name="Slide Number Placeholder 3"/>
          <p:cNvSpPr>
            <a:spLocks noGrp="1"/>
          </p:cNvSpPr>
          <p:nvPr>
            <p:ph type="sldNum" sz="quarter" idx="5"/>
          </p:nvPr>
        </p:nvSpPr>
        <p:spPr/>
        <p:txBody>
          <a:bodyPr/>
          <a:lstStyle/>
          <a:p>
            <a:fld id="{1D76769E-C829-4283-B80E-CB90D995C291}" type="slidenum">
              <a:rPr lang="en-US" smtClean="0"/>
              <a:pPr/>
              <a:t>8</a:t>
            </a:fld>
            <a:endParaRPr lang="en-US" dirty="0"/>
          </a:p>
        </p:txBody>
      </p:sp>
    </p:spTree>
    <p:extLst>
      <p:ext uri="{BB962C8B-B14F-4D97-AF65-F5344CB8AC3E}">
        <p14:creationId xmlns:p14="http://schemas.microsoft.com/office/powerpoint/2010/main" val="1518365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have another short video from our Risk Management Department providing an overview on the Insurance Requirements *</a:t>
            </a:r>
            <a:r>
              <a:rPr lang="en-US" i="1" dirty="0"/>
              <a:t>show video</a:t>
            </a:r>
            <a:r>
              <a:rPr lang="en-US" dirty="0"/>
              <a:t>*, again if you have any questions please reach out to our Risk Management Department at 713-556-9225 </a:t>
            </a:r>
          </a:p>
        </p:txBody>
      </p:sp>
      <p:sp>
        <p:nvSpPr>
          <p:cNvPr id="4" name="Slide Number Placeholder 3"/>
          <p:cNvSpPr>
            <a:spLocks noGrp="1"/>
          </p:cNvSpPr>
          <p:nvPr>
            <p:ph type="sldNum" sz="quarter" idx="5"/>
          </p:nvPr>
        </p:nvSpPr>
        <p:spPr/>
        <p:txBody>
          <a:bodyPr/>
          <a:lstStyle/>
          <a:p>
            <a:fld id="{1D76769E-C829-4283-B80E-CB90D995C291}" type="slidenum">
              <a:rPr lang="en-US" smtClean="0"/>
              <a:pPr/>
              <a:t>9</a:t>
            </a:fld>
            <a:endParaRPr lang="en-US" dirty="0"/>
          </a:p>
        </p:txBody>
      </p:sp>
    </p:spTree>
    <p:extLst>
      <p:ext uri="{BB962C8B-B14F-4D97-AF65-F5344CB8AC3E}">
        <p14:creationId xmlns:p14="http://schemas.microsoft.com/office/powerpoint/2010/main" val="2143396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As listed in the RFP, all bids must be submitted via </a:t>
            </a:r>
            <a:r>
              <a:rPr lang="en-US" dirty="0" err="1"/>
              <a:t>Ionwave</a:t>
            </a:r>
            <a:r>
              <a:rPr lang="en-US" dirty="0"/>
              <a:t> by the project close date. </a:t>
            </a:r>
          </a:p>
          <a:p>
            <a:pPr fontAlgn="base"/>
            <a:r>
              <a:rPr lang="en-US" dirty="0"/>
              <a:t> </a:t>
            </a:r>
          </a:p>
          <a:p>
            <a:pPr fontAlgn="base"/>
            <a:r>
              <a:rPr lang="en-US" dirty="0"/>
              <a:t>We will now have a brief overview of </a:t>
            </a:r>
            <a:r>
              <a:rPr lang="en-US" dirty="0" err="1"/>
              <a:t>Ionwave</a:t>
            </a:r>
            <a:r>
              <a:rPr lang="en-US" dirty="0"/>
              <a:t> and the required proposal submission documentation. </a:t>
            </a:r>
          </a:p>
        </p:txBody>
      </p:sp>
      <p:sp>
        <p:nvSpPr>
          <p:cNvPr id="4" name="Slide Number Placeholder 3"/>
          <p:cNvSpPr>
            <a:spLocks noGrp="1"/>
          </p:cNvSpPr>
          <p:nvPr>
            <p:ph type="sldNum" sz="quarter" idx="10"/>
          </p:nvPr>
        </p:nvSpPr>
        <p:spPr/>
        <p:txBody>
          <a:bodyPr/>
          <a:lstStyle/>
          <a:p>
            <a:fld id="{1D76769E-C829-4283-B80E-CB90D995C291}" type="slidenum">
              <a:rPr lang="en-US" smtClean="0"/>
              <a:pPr/>
              <a:t>12</a:t>
            </a:fld>
            <a:endParaRPr lang="en-US" dirty="0"/>
          </a:p>
        </p:txBody>
      </p:sp>
    </p:spTree>
    <p:extLst>
      <p:ext uri="{BB962C8B-B14F-4D97-AF65-F5344CB8AC3E}">
        <p14:creationId xmlns:p14="http://schemas.microsoft.com/office/powerpoint/2010/main" val="2352352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76769E-C829-4283-B80E-CB90D995C291}" type="slidenum">
              <a:rPr lang="en-US" smtClean="0"/>
              <a:pPr/>
              <a:t>13</a:t>
            </a:fld>
            <a:endParaRPr lang="en-US" dirty="0"/>
          </a:p>
        </p:txBody>
      </p:sp>
    </p:spTree>
    <p:extLst>
      <p:ext uri="{BB962C8B-B14F-4D97-AF65-F5344CB8AC3E}">
        <p14:creationId xmlns:p14="http://schemas.microsoft.com/office/powerpoint/2010/main" val="20545721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endParaRPr lang="en-US" dirty="0"/>
          </a:p>
        </p:txBody>
      </p:sp>
      <p:sp>
        <p:nvSpPr>
          <p:cNvPr id="17" name="Subtitle 16"/>
          <p:cNvSpPr>
            <a:spLocks noGrp="1"/>
          </p:cNvSpPr>
          <p:nvPr>
            <p:ph type="subTitle" idx="1"/>
          </p:nvPr>
        </p:nvSpPr>
        <p:spPr>
          <a:xfrm>
            <a:off x="685800" y="3582807"/>
            <a:ext cx="7772400" cy="1199704"/>
          </a:xfrm>
        </p:spPr>
        <p:txBody>
          <a:bodyPr/>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grpSp>
        <p:nvGrpSpPr>
          <p:cNvPr id="2" name="Group 14"/>
          <p:cNvGrpSpPr/>
          <p:nvPr/>
        </p:nvGrpSpPr>
        <p:grpSpPr>
          <a:xfrm>
            <a:off x="-3765" y="4953000"/>
            <a:ext cx="9147765" cy="1912088"/>
            <a:chOff x="-3765" y="4832896"/>
            <a:chExt cx="9147765" cy="2032192"/>
          </a:xfrm>
        </p:grpSpPr>
        <p:sp>
          <p:nvSpPr>
            <p:cNvPr id="7" name="Shap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8" name="Shap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11" name="Shap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B348BEE-3125-4829-8EF4-135A0E52B79B}" type="datetime2">
              <a:rPr lang="en-US" smtClean="0"/>
              <a:t>Saturday, October 17, 2026</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5292C34-3E5E-4BA5-AF54-F1601B144FB0}" type="slidenum">
              <a:rPr lang="en-US" smtClean="0"/>
              <a:pPr/>
              <a:t>‹#›</a:t>
            </a:fld>
            <a:endParaRPr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5FB40C-1062-4DB9-8F6E-67CC54652A77}" type="datetime2">
              <a:rPr lang="en-US" smtClean="0"/>
              <a:t>Saturday, October 17, 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410EEA-824F-4D46-AFE7-60426C8C06B0}" type="slidenum">
              <a:rPr lang="en-US" smtClean="0"/>
              <a:pPr/>
              <a:t>‹#›</a:t>
            </a:fld>
            <a:endParaRPr lang="en-US" dirty="0"/>
          </a:p>
        </p:txBody>
      </p:sp>
      <p:sp>
        <p:nvSpPr>
          <p:cNvPr id="7" name="Title 6"/>
          <p:cNvSpPr>
            <a:spLocks noGrp="1"/>
          </p:cNvSpPr>
          <p:nvPr>
            <p:ph type="title"/>
          </p:nvPr>
        </p:nvSpPr>
        <p:spPr/>
        <p:txBody>
          <a:bodyPr rtlCol="0"/>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endParaRPr lang="en-US" dirty="0"/>
          </a:p>
        </p:txBody>
      </p:sp>
      <p:sp>
        <p:nvSpPr>
          <p:cNvPr id="3" name="Text Placeholder 2"/>
          <p:cNvSpPr>
            <a:spLocks noGrp="1"/>
          </p:cNvSpPr>
          <p:nvPr>
            <p:ph type="body" idx="1"/>
          </p:nvPr>
        </p:nvSpPr>
        <p:spPr>
          <a:xfrm>
            <a:off x="3922713" y="2888512"/>
            <a:ext cx="4572000" cy="1454888"/>
          </a:xfrm>
        </p:spPr>
        <p:txBody>
          <a:bodyPr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4" name="Date Placeholder 3"/>
          <p:cNvSpPr>
            <a:spLocks noGrp="1"/>
          </p:cNvSpPr>
          <p:nvPr>
            <p:ph type="dt" sz="half" idx="10"/>
          </p:nvPr>
        </p:nvSpPr>
        <p:spPr/>
        <p:txBody>
          <a:bodyPr/>
          <a:lstStyle/>
          <a:p>
            <a:fld id="{86207E58-8C33-49E4-BB4A-246DADDD3D07}" type="datetime2">
              <a:rPr lang="en-US" smtClean="0"/>
              <a:t>Saturday, October 17, 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410EEA-824F-4D46-AFE7-60426C8C06B0}"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78BAEC-6BFB-4B8C-9C44-8862ED6056A3}" type="datetime2">
              <a:rPr lang="en-US" smtClean="0"/>
              <a:t>Saturday, October 17, 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410EEA-824F-4D46-AFE7-60426C8C06B0}" type="slidenum">
              <a:rPr lang="en-US" smtClean="0"/>
              <a:pPr/>
              <a:t>‹#›</a:t>
            </a:fld>
            <a:endParaRPr lang="en-US" dirty="0"/>
          </a:p>
        </p:txBody>
      </p:sp>
      <p:sp>
        <p:nvSpPr>
          <p:cNvPr id="8" name="Title 7"/>
          <p:cNvSpPr>
            <a:spLocks noGrp="1"/>
          </p:cNvSpPr>
          <p:nvPr>
            <p:ph type="title"/>
          </p:nvPr>
        </p:nvSpPr>
        <p:spPr/>
        <p:txBody>
          <a:bodyPr rtlCol="0"/>
          <a:lstStyle/>
          <a:p>
            <a:r>
              <a:rPr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lang="en-US"/>
              <a:t>Click to edit Master title style</a:t>
            </a:r>
            <a:endParaRPr lang="en-US" dirty="0"/>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72430"/>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645025" y="1472430"/>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812BAA-7B33-48CE-B7A5-97D9544D69CB}" type="datetime2">
              <a:rPr lang="en-US" smtClean="0"/>
              <a:t>Saturday, October 17, 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C410EEA-824F-4D46-AFE7-60426C8C06B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C37404-8D92-4DB3-8E08-510DFC1C2003}" type="datetime2">
              <a:rPr lang="en-US" smtClean="0"/>
              <a:t>Saturday, October 17, 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C410EEA-824F-4D46-AFE7-60426C8C06B0}" type="slidenum">
              <a:rPr lang="en-US" smtClean="0"/>
              <a:pPr/>
              <a:t>‹#›</a:t>
            </a:fld>
            <a:endParaRPr lang="en-US" dirty="0"/>
          </a:p>
        </p:txBody>
      </p:sp>
      <p:sp>
        <p:nvSpPr>
          <p:cNvPr id="6" name="Title 5"/>
          <p:cNvSpPr>
            <a:spLocks noGrp="1"/>
          </p:cNvSpPr>
          <p:nvPr>
            <p:ph type="title"/>
          </p:nvPr>
        </p:nvSpPr>
        <p:spPr/>
        <p:txBody>
          <a:bodyPr rtlCol="0"/>
          <a:lstStyle/>
          <a:p>
            <a:r>
              <a:rPr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D95E37-BEBC-4C3B-9DEB-A17B58AF80F7}" type="datetime2">
              <a:rPr lang="en-US" smtClean="0"/>
              <a:t>Saturday, October 17, 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C410EEA-824F-4D46-AFE7-60426C8C06B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lang="en-US"/>
              <a:t>Click to edit Master title style</a:t>
            </a:r>
            <a:endParaRPr lang="en-US" dirty="0"/>
          </a:p>
        </p:txBody>
      </p:sp>
      <p:sp>
        <p:nvSpPr>
          <p:cNvPr id="3" name="Text Placeholder 2"/>
          <p:cNvSpPr>
            <a:spLocks noGrp="1"/>
          </p:cNvSpPr>
          <p:nvPr>
            <p:ph type="body" idx="2"/>
          </p:nvPr>
        </p:nvSpPr>
        <p:spPr>
          <a:xfrm>
            <a:off x="4419600" y="5334000"/>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727032" y="6407944"/>
            <a:ext cx="1920240" cy="365760"/>
          </a:xfrm>
        </p:spPr>
        <p:txBody>
          <a:bodyPr/>
          <a:lstStyle/>
          <a:p>
            <a:fld id="{F6E65CD4-AE03-4166-BC3C-6A94EBE3C542}" type="datetime2">
              <a:rPr lang="en-US" smtClean="0"/>
              <a:t>Saturday, October 17, 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410EEA-824F-4D46-AFE7-60426C8C06B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371568"/>
            <a:ext cx="7162800" cy="648232"/>
          </a:xfrm>
          <a:noFill/>
        </p:spPr>
        <p:txBody>
          <a:bodyPr anchor="t"/>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1D4CCD6D-3997-474A-9564-371A140DEC10}" type="datetime2">
              <a:rPr lang="en-US" smtClean="0"/>
              <a:t>Saturday, October 17, 2026</a:t>
            </a:fld>
            <a:endParaRPr lang="en-US" dirty="0">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C410EEA-824F-4D46-AFE7-60426C8C06B0}" type="slidenum">
              <a:rPr lang="en-US" smtClean="0"/>
              <a:pPr/>
              <a:t>‹#›</a:t>
            </a:fld>
            <a:endParaRPr lang="en-US" dirty="0">
              <a:solidFill>
                <a:schemeClr val="tx1"/>
              </a:solidFill>
            </a:endParaRPr>
          </a:p>
        </p:txBody>
      </p:sp>
      <p:sp>
        <p:nvSpPr>
          <p:cNvPr id="2" name="Title 1"/>
          <p:cNvSpPr>
            <a:spLocks noGrp="1"/>
          </p:cNvSpPr>
          <p:nvPr>
            <p:ph type="title"/>
          </p:nvPr>
        </p:nvSpPr>
        <p:spPr>
          <a:xfrm>
            <a:off x="228600" y="4807688"/>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endParaRPr lang="en-US" dirty="0"/>
          </a:p>
        </p:txBody>
      </p:sp>
      <p:sp>
        <p:nvSpPr>
          <p:cNvPr id="8" name="Shape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9" name="Shape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6B3EC5-D07A-49C1-95C8-4F056E2ABDDC}" type="datetime2">
              <a:rPr lang="en-US" smtClean="0"/>
              <a:t>Saturday, October 17, 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292C34-3E5E-4BA5-AF54-F1601B144FB0}" type="slidenum">
              <a:rPr lang="en-US" sz="1400" smtClean="0">
                <a:solidFill>
                  <a:schemeClr val="tx2">
                    <a:shade val="50000"/>
                  </a:schemeClr>
                </a:solidFill>
              </a: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A3A08-494E-4A6F-BC17-B3E2F7803110}" type="datetime2">
              <a:rPr lang="en-US" smtClean="0"/>
              <a:t>Saturday, October 17, 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292C34-3E5E-4BA5-AF54-F1601B144FB0}" type="slidenum">
              <a:rPr lang="en-US" sz="1400" smtClean="0">
                <a:solidFill>
                  <a:schemeClr val="tx2">
                    <a:shade val="50000"/>
                  </a:schemeClr>
                </a:solidFill>
              </a: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hape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12" name="Shape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endParaRPr lang="en-US" dirty="0"/>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a:defRPr sz="1000">
                <a:solidFill>
                  <a:schemeClr val="tx1"/>
                </a:solidFill>
              </a:defRPr>
            </a:lvl1pPr>
            <a:extLst/>
          </a:lstStyle>
          <a:p>
            <a:fld id="{CB73329B-CD18-4C89-9C1F-937EB1320570}" type="datetime2">
              <a:rPr lang="en-US" smtClean="0"/>
              <a:t>Saturday, October 17, 2026</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a:defRPr sz="1000">
                <a:solidFill>
                  <a:schemeClr val="tx1"/>
                </a:solidFill>
              </a:defRPr>
            </a:lvl1pPr>
            <a:extLst/>
          </a:lstStyle>
          <a:p>
            <a:pPr algn="r"/>
            <a:endParaRPr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a:defRPr sz="1000" b="0">
                <a:solidFill>
                  <a:schemeClr val="tx1"/>
                </a:solidFill>
              </a:defRPr>
            </a:lvl1pPr>
            <a:extLst/>
          </a:lstStyle>
          <a:p>
            <a:fld id="{45292C34-3E5E-4BA5-AF54-F1601B144FB0}" type="slidenum">
              <a:rPr lang="en-US" sz="1400" smtClean="0">
                <a:solidFill>
                  <a:schemeClr val="tx2">
                    <a:shade val="50000"/>
                  </a:schemeClr>
                </a:solidFill>
              </a:rPr>
              <a:pPr/>
              <a:t>‹#›</a:t>
            </a:fld>
            <a:endParaRPr lang="en-US" sz="1000" b="0"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lvl1pPr algn="l" rtl="0" eaLnBrk="1" latinLnBrk="0" hangingPunct="1">
        <a:spcBef>
          <a:spcPct val="0"/>
        </a:spcBef>
        <a:buNone/>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5000"/>
        <a:buFont typeface="Wingdings 3"/>
        <a:buChar char=""/>
        <a:defRPr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sz="16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0.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7A_8D7F92CD.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youtube.com/watch?v=JaB3liP0Dk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vimeo.com/71918841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file:///\\hmw80-rs01\purchasing\Projects%2016\16-03-10-A%20District%20Instructional%20Software\Step%205%20Sourcing%20Strategy\The%20RFP%20Document\Procurement%20Website\Addendum\Insrurance%20Letter%20Simplified%201.docx"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oustonisd.ionwave.net/Login.aspx"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762000" y="1982161"/>
            <a:ext cx="7772400" cy="912994"/>
          </a:xfrm>
        </p:spPr>
        <p:txBody>
          <a:bodyPr>
            <a:normAutofit/>
          </a:bodyPr>
          <a:lstStyle/>
          <a:p>
            <a:r>
              <a:rPr lang="en-US" dirty="0">
                <a:solidFill>
                  <a:srgbClr val="00A3AF"/>
                </a:solidFill>
                <a:latin typeface="Palatino Linotype" panose="02040502050505030304" pitchFamily="18" charset="0"/>
              </a:rPr>
              <a:t>Pre-Proposal Conference </a:t>
            </a:r>
          </a:p>
        </p:txBody>
      </p:sp>
      <p:sp>
        <p:nvSpPr>
          <p:cNvPr id="3" name="Rectangle 2"/>
          <p:cNvSpPr>
            <a:spLocks noGrp="1"/>
          </p:cNvSpPr>
          <p:nvPr>
            <p:ph type="subTitle" idx="1"/>
          </p:nvPr>
        </p:nvSpPr>
        <p:spPr>
          <a:xfrm>
            <a:off x="31496" y="3200400"/>
            <a:ext cx="8991600" cy="1781324"/>
          </a:xfrm>
        </p:spPr>
        <p:txBody>
          <a:bodyPr>
            <a:normAutofit fontScale="85000" lnSpcReduction="20000"/>
          </a:bodyPr>
          <a:lstStyle/>
          <a:p>
            <a:r>
              <a:rPr lang="en-US" b="1" dirty="0">
                <a:solidFill>
                  <a:schemeClr val="tx1"/>
                </a:solidFill>
                <a:latin typeface="Palatino Linotype" panose="02040502050505030304" pitchFamily="18" charset="0"/>
              </a:rPr>
              <a:t>Houston Independent School District</a:t>
            </a:r>
          </a:p>
          <a:p>
            <a:r>
              <a:rPr lang="en-US" b="1" dirty="0">
                <a:solidFill>
                  <a:schemeClr val="tx1"/>
                </a:solidFill>
                <a:latin typeface="Palatino Linotype" panose="02040502050505030304" pitchFamily="18" charset="0"/>
              </a:rPr>
              <a:t>Purchasing Services Department</a:t>
            </a:r>
          </a:p>
          <a:p>
            <a:endParaRPr lang="en-US" dirty="0">
              <a:solidFill>
                <a:schemeClr val="tx1"/>
              </a:solidFill>
              <a:latin typeface="Palatino Linotype" panose="02040502050505030304" pitchFamily="18" charset="0"/>
            </a:endParaRPr>
          </a:p>
          <a:p>
            <a:r>
              <a:rPr lang="en-US" sz="2900" b="1" dirty="0">
                <a:solidFill>
                  <a:schemeClr val="tx1"/>
                </a:solidFill>
                <a:latin typeface="Palatino Linotype" panose="02040502050505030304" pitchFamily="18" charset="0"/>
              </a:rPr>
              <a:t>RFP #27-09-07 / </a:t>
            </a:r>
            <a:r>
              <a:rPr lang="en-US" b="1" dirty="0"/>
              <a:t>Dedicated Internet Access (E-Rate Eligible)</a:t>
            </a:r>
            <a:r>
              <a:rPr lang="en-US" sz="2900" b="1" dirty="0">
                <a:solidFill>
                  <a:schemeClr val="tx1"/>
                </a:solidFill>
                <a:latin typeface="Palatino Linotype" panose="02040502050505030304" pitchFamily="18" charset="0"/>
              </a:rPr>
              <a:t> </a:t>
            </a:r>
          </a:p>
          <a:p>
            <a:r>
              <a:rPr lang="en-US" sz="2800" dirty="0">
                <a:solidFill>
                  <a:schemeClr val="tx1"/>
                </a:solidFill>
                <a:latin typeface="Palatino Linotype" panose="02040502050505030304" pitchFamily="18" charset="0"/>
              </a:rPr>
              <a:t>October 7, 2027</a:t>
            </a:r>
          </a:p>
          <a:p>
            <a:endParaRPr lang="en-US" dirty="0">
              <a:latin typeface="Palatino Linotype" panose="02040502050505030304" pitchFamily="18" charset="0"/>
            </a:endParaRPr>
          </a:p>
        </p:txBody>
      </p:sp>
      <p:sp>
        <p:nvSpPr>
          <p:cNvPr id="5" name="Slide Number Placeholder 4">
            <a:extLst>
              <a:ext uri="{FF2B5EF4-FFF2-40B4-BE49-F238E27FC236}">
                <a16:creationId xmlns:a16="http://schemas.microsoft.com/office/drawing/2014/main" id="{B00B3D98-CBD4-4341-85FE-5D8CDB3C752C}"/>
              </a:ext>
            </a:extLst>
          </p:cNvPr>
          <p:cNvSpPr>
            <a:spLocks noGrp="1"/>
          </p:cNvSpPr>
          <p:nvPr>
            <p:ph type="sldNum" sz="quarter" idx="12"/>
          </p:nvPr>
        </p:nvSpPr>
        <p:spPr/>
        <p:txBody>
          <a:bodyPr/>
          <a:lstStyle/>
          <a:p>
            <a:fld id="{45292C34-3E5E-4BA5-AF54-F1601B144FB0}" type="slidenum">
              <a:rPr lang="en-US" smtClean="0"/>
              <a:pPr/>
              <a:t>1</a:t>
            </a:fld>
            <a:endParaRPr lang="en-US" dirty="0">
              <a:solidFill>
                <a:srgbClr val="FFFFFF"/>
              </a:solidFill>
            </a:endParaRPr>
          </a:p>
        </p:txBody>
      </p:sp>
      <p:pic>
        <p:nvPicPr>
          <p:cNvPr id="7" name="Picture 6">
            <a:extLst>
              <a:ext uri="{FF2B5EF4-FFF2-40B4-BE49-F238E27FC236}">
                <a16:creationId xmlns:a16="http://schemas.microsoft.com/office/drawing/2014/main" id="{47D1852C-292B-77A8-42B0-FBB0A14F66E0}"/>
              </a:ext>
            </a:extLst>
          </p:cNvPr>
          <p:cNvPicPr>
            <a:picLocks noChangeAspect="1"/>
          </p:cNvPicPr>
          <p:nvPr/>
        </p:nvPicPr>
        <p:blipFill>
          <a:blip r:embed="rId3"/>
          <a:stretch>
            <a:fillRect/>
          </a:stretch>
        </p:blipFill>
        <p:spPr>
          <a:xfrm>
            <a:off x="304800" y="152399"/>
            <a:ext cx="2413490" cy="129303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idx="1"/>
          </p:nvPr>
        </p:nvSpPr>
        <p:spPr>
          <a:xfrm>
            <a:off x="762000" y="1143000"/>
            <a:ext cx="7924800" cy="4648200"/>
          </a:xfrm>
        </p:spPr>
        <p:txBody>
          <a:bodyPr>
            <a:noAutofit/>
          </a:bodyPr>
          <a:lstStyle/>
          <a:p>
            <a:pPr marL="400050" indent="-400050">
              <a:lnSpc>
                <a:spcPct val="150000"/>
              </a:lnSpc>
              <a:spcBef>
                <a:spcPts val="0"/>
              </a:spcBef>
              <a:buClrTx/>
              <a:buFont typeface="Wingdings" panose="05000000000000000000" pitchFamily="2" charset="2"/>
              <a:buChar char="§"/>
            </a:pPr>
            <a:r>
              <a:rPr lang="en-US" sz="2200" dirty="0">
                <a:latin typeface="Palatino Linotype" panose="02040502050505030304" pitchFamily="18" charset="0"/>
              </a:rPr>
              <a:t>House Rules </a:t>
            </a:r>
          </a:p>
          <a:p>
            <a:pPr marL="400050" indent="-400050">
              <a:lnSpc>
                <a:spcPct val="150000"/>
              </a:lnSpc>
              <a:spcBef>
                <a:spcPts val="0"/>
              </a:spcBef>
              <a:buClrTx/>
              <a:buFont typeface="Wingdings" panose="05000000000000000000" pitchFamily="2" charset="2"/>
              <a:buChar char="§"/>
            </a:pPr>
            <a:r>
              <a:rPr lang="en-US" sz="2200" dirty="0">
                <a:latin typeface="Palatino Linotype" panose="02040502050505030304" pitchFamily="18" charset="0"/>
              </a:rPr>
              <a:t>Scope of Work</a:t>
            </a:r>
          </a:p>
          <a:p>
            <a:pPr marL="400050" indent="-400050">
              <a:lnSpc>
                <a:spcPct val="150000"/>
              </a:lnSpc>
              <a:spcBef>
                <a:spcPts val="0"/>
              </a:spcBef>
              <a:buClrTx/>
              <a:buFont typeface="Wingdings" panose="05000000000000000000" pitchFamily="2" charset="2"/>
              <a:buChar char="§"/>
            </a:pPr>
            <a:r>
              <a:rPr lang="en-US" sz="2200" dirty="0">
                <a:latin typeface="Palatino Linotype" panose="02040502050505030304" pitchFamily="18" charset="0"/>
              </a:rPr>
              <a:t>Project Timeline</a:t>
            </a:r>
          </a:p>
          <a:p>
            <a:pPr marL="400050" indent="-400050">
              <a:lnSpc>
                <a:spcPct val="150000"/>
              </a:lnSpc>
              <a:spcBef>
                <a:spcPts val="0"/>
              </a:spcBef>
              <a:buClrTx/>
              <a:buFont typeface="Wingdings" panose="05000000000000000000" pitchFamily="2" charset="2"/>
              <a:buChar char="§"/>
            </a:pPr>
            <a:r>
              <a:rPr lang="en-US" sz="2200" dirty="0">
                <a:latin typeface="Palatino Linotype" panose="02040502050505030304" pitchFamily="18" charset="0"/>
              </a:rPr>
              <a:t>Business Assistance Office </a:t>
            </a:r>
            <a:r>
              <a:rPr lang="en-US" sz="2200" i="1" dirty="0">
                <a:latin typeface="Palatino Linotype" panose="02040502050505030304" pitchFamily="18" charset="0"/>
              </a:rPr>
              <a:t>(HUB Participation Plan)</a:t>
            </a:r>
          </a:p>
          <a:p>
            <a:pPr marL="400050" indent="-400050">
              <a:lnSpc>
                <a:spcPct val="150000"/>
              </a:lnSpc>
              <a:spcBef>
                <a:spcPts val="0"/>
              </a:spcBef>
              <a:buClrTx/>
              <a:buFont typeface="Wingdings" panose="05000000000000000000" pitchFamily="2" charset="2"/>
              <a:buChar char="§"/>
            </a:pPr>
            <a:r>
              <a:rPr lang="en-US" sz="2200" dirty="0">
                <a:latin typeface="Palatino Linotype" panose="02040502050505030304" pitchFamily="18" charset="0"/>
              </a:rPr>
              <a:t>Risk Management Office </a:t>
            </a:r>
            <a:r>
              <a:rPr lang="en-US" sz="2200" i="1" dirty="0">
                <a:latin typeface="Palatino Linotype" panose="02040502050505030304" pitchFamily="18" charset="0"/>
              </a:rPr>
              <a:t>(Liability Insurance Compliance) </a:t>
            </a:r>
          </a:p>
          <a:p>
            <a:pPr marL="400050" indent="-400050">
              <a:spcBef>
                <a:spcPts val="0"/>
              </a:spcBef>
              <a:buClrTx/>
              <a:buFont typeface="Wingdings" panose="05000000000000000000" pitchFamily="2" charset="2"/>
              <a:buChar char="§"/>
            </a:pPr>
            <a:r>
              <a:rPr lang="en-US" sz="2200" dirty="0">
                <a:latin typeface="Palatino Linotype" panose="02040502050505030304" pitchFamily="18" charset="0"/>
              </a:rPr>
              <a:t>Ethics and Compliance Office </a:t>
            </a:r>
            <a:r>
              <a:rPr lang="en-US" sz="2200" i="1" dirty="0">
                <a:latin typeface="Palatino Linotype" panose="02040502050505030304" pitchFamily="18" charset="0"/>
              </a:rPr>
              <a:t>(Criminal History Background Check Information)</a:t>
            </a:r>
          </a:p>
          <a:p>
            <a:pPr marL="400050" indent="-400050">
              <a:lnSpc>
                <a:spcPct val="150000"/>
              </a:lnSpc>
              <a:spcBef>
                <a:spcPts val="0"/>
              </a:spcBef>
              <a:buClrTx/>
              <a:buFont typeface="Wingdings" panose="05000000000000000000" pitchFamily="2" charset="2"/>
              <a:buChar char="§"/>
            </a:pPr>
            <a:r>
              <a:rPr lang="en-US" sz="2200" dirty="0">
                <a:latin typeface="Palatino Linotype" panose="02040502050505030304" pitchFamily="18" charset="0"/>
              </a:rPr>
              <a:t>Code of Silence and Conflict of Interest</a:t>
            </a:r>
          </a:p>
          <a:p>
            <a:pPr marL="400050" indent="-400050">
              <a:lnSpc>
                <a:spcPct val="150000"/>
              </a:lnSpc>
              <a:spcBef>
                <a:spcPts val="0"/>
              </a:spcBef>
              <a:buClrTx/>
              <a:buFont typeface="Wingdings" panose="05000000000000000000" pitchFamily="2" charset="2"/>
              <a:buChar char="§"/>
            </a:pPr>
            <a:r>
              <a:rPr lang="en-US" sz="2200" dirty="0">
                <a:latin typeface="Palatino Linotype" panose="02040502050505030304" pitchFamily="18" charset="0"/>
              </a:rPr>
              <a:t>Vendor Proposal Submission </a:t>
            </a:r>
            <a:r>
              <a:rPr lang="en-US" sz="2200" i="1" dirty="0">
                <a:latin typeface="Palatino Linotype" panose="02040502050505030304" pitchFamily="18" charset="0"/>
              </a:rPr>
              <a:t>(</a:t>
            </a:r>
            <a:r>
              <a:rPr lang="en-US" sz="2200" i="1" dirty="0" err="1">
                <a:latin typeface="Palatino Linotype" panose="02040502050505030304" pitchFamily="18" charset="0"/>
              </a:rPr>
              <a:t>IonWave</a:t>
            </a:r>
            <a:r>
              <a:rPr lang="en-US" sz="2200" i="1" dirty="0">
                <a:latin typeface="Palatino Linotype" panose="02040502050505030304" pitchFamily="18" charset="0"/>
              </a:rPr>
              <a:t>)</a:t>
            </a:r>
          </a:p>
          <a:p>
            <a:pPr marL="0" indent="0">
              <a:buClrTx/>
              <a:buNone/>
            </a:pPr>
            <a:endParaRPr lang="en-US" sz="2000" dirty="0">
              <a:latin typeface="Palatino Linotype" panose="02040502050505030304" pitchFamily="18" charset="0"/>
            </a:endParaRPr>
          </a:p>
        </p:txBody>
      </p:sp>
      <p:sp>
        <p:nvSpPr>
          <p:cNvPr id="4" name="Slide Number Placeholder 3">
            <a:extLst>
              <a:ext uri="{FF2B5EF4-FFF2-40B4-BE49-F238E27FC236}">
                <a16:creationId xmlns:a16="http://schemas.microsoft.com/office/drawing/2014/main" id="{8E79C60D-A39E-4AC4-9922-6714BDB19D05}"/>
              </a:ext>
            </a:extLst>
          </p:cNvPr>
          <p:cNvSpPr>
            <a:spLocks noGrp="1"/>
          </p:cNvSpPr>
          <p:nvPr>
            <p:ph type="sldNum" sz="quarter" idx="12"/>
          </p:nvPr>
        </p:nvSpPr>
        <p:spPr/>
        <p:txBody>
          <a:bodyPr/>
          <a:lstStyle/>
          <a:p>
            <a:fld id="{BC410EEA-824F-4D46-AFE7-60426C8C06B0}" type="slidenum">
              <a:rPr lang="en-US" smtClean="0"/>
              <a:pPr/>
              <a:t>2</a:t>
            </a:fld>
            <a:endParaRPr lang="en-US" dirty="0"/>
          </a:p>
        </p:txBody>
      </p:sp>
      <p:sp>
        <p:nvSpPr>
          <p:cNvPr id="2" name="Rectangle 1"/>
          <p:cNvSpPr>
            <a:spLocks noGrp="1"/>
          </p:cNvSpPr>
          <p:nvPr>
            <p:ph type="title"/>
          </p:nvPr>
        </p:nvSpPr>
        <p:spPr>
          <a:xfrm>
            <a:off x="457200" y="-76200"/>
            <a:ext cx="8229600" cy="1143000"/>
          </a:xfrm>
        </p:spPr>
        <p:txBody>
          <a:bodyPr>
            <a:normAutofit/>
          </a:bodyPr>
          <a:lstStyle/>
          <a:p>
            <a:r>
              <a:rPr lang="en-US" dirty="0">
                <a:solidFill>
                  <a:srgbClr val="24383C"/>
                </a:solidFill>
                <a:effectLst>
                  <a:outerShdw blurRad="38100" dist="38100" dir="2700000" algn="tl">
                    <a:srgbClr val="000000">
                      <a:alpha val="43137"/>
                    </a:srgbClr>
                  </a:outerShdw>
                </a:effectLst>
                <a:latin typeface="Palatino Linotype" panose="02040502050505030304" pitchFamily="18" charset="0"/>
              </a:rPr>
              <a:t>AGENDA</a:t>
            </a:r>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0" y="1143000"/>
            <a:ext cx="8458200" cy="4953000"/>
          </a:xfrm>
        </p:spPr>
        <p:txBody>
          <a:bodyPr>
            <a:normAutofit/>
          </a:bodyPr>
          <a:lstStyle/>
          <a:p>
            <a:pPr marL="285750" indent="-285750" algn="just">
              <a:buFont typeface="Wingdings" panose="05000000000000000000" pitchFamily="2" charset="2"/>
              <a:buChar char="§"/>
            </a:pPr>
            <a:r>
              <a:rPr lang="en-US" sz="2000" b="1" dirty="0">
                <a:latin typeface="Palatino Linotype" panose="02040502050505030304" pitchFamily="18" charset="0"/>
              </a:rPr>
              <a:t>To avoid unnecessary distractions and remain mindful of everyone’s time:</a:t>
            </a:r>
          </a:p>
          <a:p>
            <a:pPr marL="836676" lvl="2" indent="-342900" algn="just">
              <a:lnSpc>
                <a:spcPct val="150000"/>
              </a:lnSpc>
            </a:pPr>
            <a:r>
              <a:rPr lang="en-US" sz="2000" dirty="0">
                <a:latin typeface="Palatino Linotype" panose="02040502050505030304" pitchFamily="18" charset="0"/>
              </a:rPr>
              <a:t>Cameras should NOT be active during the meeting.</a:t>
            </a:r>
          </a:p>
          <a:p>
            <a:pPr marL="836676" lvl="2" indent="-342900" algn="just">
              <a:lnSpc>
                <a:spcPct val="150000"/>
              </a:lnSpc>
            </a:pPr>
            <a:r>
              <a:rPr lang="en-US" sz="2000" dirty="0">
                <a:latin typeface="Palatino Linotype" panose="02040502050505030304" pitchFamily="18" charset="0"/>
              </a:rPr>
              <a:t>Microphones must be muted at all times. </a:t>
            </a:r>
          </a:p>
          <a:p>
            <a:pPr marL="836676" lvl="2" indent="-342900" algn="just"/>
            <a:r>
              <a:rPr lang="en-US" sz="2000" dirty="0">
                <a:latin typeface="Palatino Linotype" panose="02040502050505030304" pitchFamily="18" charset="0"/>
              </a:rPr>
              <a:t>Verbal questions will not be entertained. All questions must be submitted via the </a:t>
            </a:r>
            <a:r>
              <a:rPr lang="en-US" sz="2000" dirty="0" err="1">
                <a:latin typeface="Palatino Linotype" panose="02040502050505030304" pitchFamily="18" charset="0"/>
              </a:rPr>
              <a:t>IonWave</a:t>
            </a:r>
            <a:r>
              <a:rPr lang="en-US" sz="2000" dirty="0">
                <a:latin typeface="Palatino Linotype" panose="02040502050505030304" pitchFamily="18" charset="0"/>
              </a:rPr>
              <a:t> electronic bidding portal under the “Questions” tab.  Answers to questions received in </a:t>
            </a:r>
            <a:r>
              <a:rPr lang="en-US" sz="2000" dirty="0" err="1">
                <a:latin typeface="Palatino Linotype" panose="02040502050505030304" pitchFamily="18" charset="0"/>
              </a:rPr>
              <a:t>IonWave</a:t>
            </a:r>
            <a:r>
              <a:rPr lang="en-US" sz="2000" dirty="0">
                <a:latin typeface="Palatino Linotype" panose="02040502050505030304" pitchFamily="18" charset="0"/>
              </a:rPr>
              <a:t> will be answered within </a:t>
            </a:r>
            <a:r>
              <a:rPr lang="en-US" sz="2000" dirty="0" err="1">
                <a:latin typeface="Palatino Linotype" panose="02040502050505030304" pitchFamily="18" charset="0"/>
              </a:rPr>
              <a:t>IonWave</a:t>
            </a:r>
            <a:r>
              <a:rPr lang="en-US" sz="2000" dirty="0">
                <a:latin typeface="Palatino Linotype" panose="02040502050505030304" pitchFamily="18" charset="0"/>
              </a:rPr>
              <a:t> periodically and through the last day for questions indicated in the solicitation documents.</a:t>
            </a:r>
          </a:p>
          <a:p>
            <a:pPr marL="493776" lvl="2" indent="0" algn="just">
              <a:buClr>
                <a:schemeClr val="accent1"/>
              </a:buClr>
              <a:buNone/>
            </a:pPr>
            <a:endParaRPr lang="en-US" sz="2000" dirty="0">
              <a:latin typeface="Palatino Linotype" panose="02040502050505030304" pitchFamily="18" charset="0"/>
            </a:endParaRPr>
          </a:p>
          <a:p>
            <a:pPr marL="285750" indent="-285750" algn="just">
              <a:buFont typeface="Wingdings" panose="05000000000000000000" pitchFamily="2" charset="2"/>
              <a:buChar char="§"/>
            </a:pPr>
            <a:r>
              <a:rPr lang="en-US" sz="2000" dirty="0">
                <a:latin typeface="Palatino Linotype" panose="02040502050505030304" pitchFamily="18" charset="0"/>
              </a:rPr>
              <a:t>This presentation and meeting attendance roster will be posted within </a:t>
            </a:r>
            <a:r>
              <a:rPr lang="en-US" sz="2000" dirty="0" err="1">
                <a:latin typeface="Palatino Linotype" panose="02040502050505030304" pitchFamily="18" charset="0"/>
              </a:rPr>
              <a:t>IonWave</a:t>
            </a:r>
            <a:r>
              <a:rPr lang="en-US" sz="2000" dirty="0">
                <a:latin typeface="Palatino Linotype" panose="02040502050505030304" pitchFamily="18" charset="0"/>
              </a:rPr>
              <a:t> in the form of an addendum and will be available for viewing within the “Attachments” tab.</a:t>
            </a:r>
            <a:endParaRPr lang="en-US" sz="2000" dirty="0">
              <a:highlight>
                <a:srgbClr val="FFFF00"/>
              </a:highlight>
              <a:latin typeface="Palatino Linotype" panose="02040502050505030304" pitchFamily="18" charset="0"/>
            </a:endParaRPr>
          </a:p>
        </p:txBody>
      </p:sp>
      <p:sp>
        <p:nvSpPr>
          <p:cNvPr id="4" name="Slide Number Placeholder 3">
            <a:extLst>
              <a:ext uri="{FF2B5EF4-FFF2-40B4-BE49-F238E27FC236}">
                <a16:creationId xmlns:a16="http://schemas.microsoft.com/office/drawing/2014/main" id="{66F8AB52-949A-4B26-A743-8DD1DF581B26}"/>
              </a:ext>
            </a:extLst>
          </p:cNvPr>
          <p:cNvSpPr>
            <a:spLocks noGrp="1"/>
          </p:cNvSpPr>
          <p:nvPr>
            <p:ph type="sldNum" sz="quarter" idx="12"/>
          </p:nvPr>
        </p:nvSpPr>
        <p:spPr/>
        <p:txBody>
          <a:bodyPr/>
          <a:lstStyle/>
          <a:p>
            <a:fld id="{BC410EEA-824F-4D46-AFE7-60426C8C06B0}" type="slidenum">
              <a:rPr lang="en-US" smtClean="0"/>
              <a:pPr/>
              <a:t>3</a:t>
            </a:fld>
            <a:endParaRPr lang="en-US" dirty="0"/>
          </a:p>
        </p:txBody>
      </p:sp>
      <p:sp>
        <p:nvSpPr>
          <p:cNvPr id="3" name="Title 2"/>
          <p:cNvSpPr>
            <a:spLocks noGrp="1"/>
          </p:cNvSpPr>
          <p:nvPr>
            <p:ph type="title"/>
          </p:nvPr>
        </p:nvSpPr>
        <p:spPr>
          <a:xfrm>
            <a:off x="457200" y="15558"/>
            <a:ext cx="8458200" cy="967898"/>
          </a:xfrm>
        </p:spPr>
        <p:txBody>
          <a:bodyPr>
            <a:noAutofit/>
          </a:bodyPr>
          <a:lstStyle/>
          <a:p>
            <a:r>
              <a:rPr lang="en-US" sz="3200" dirty="0">
                <a:solidFill>
                  <a:srgbClr val="24383C"/>
                </a:solidFill>
                <a:latin typeface="Palatino Linotype" panose="02040502050505030304" pitchFamily="18" charset="0"/>
              </a:rPr>
              <a:t>Pre-Proposal Conference House Rules</a:t>
            </a:r>
          </a:p>
        </p:txBody>
      </p:sp>
    </p:spTree>
    <p:extLst>
      <p:ext uri="{BB962C8B-B14F-4D97-AF65-F5344CB8AC3E}">
        <p14:creationId xmlns:p14="http://schemas.microsoft.com/office/powerpoint/2010/main" val="999626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291" y="1066800"/>
            <a:ext cx="8229600" cy="5257800"/>
          </a:xfrm>
        </p:spPr>
        <p:txBody>
          <a:bodyPr>
            <a:normAutofit lnSpcReduction="10000"/>
          </a:bodyPr>
          <a:lstStyle/>
          <a:p>
            <a:r>
              <a:rPr lang="en-US" sz="1800" b="1" dirty="0">
                <a:latin typeface="Palatino Linotype" panose="02040502050505030304" pitchFamily="18" charset="0"/>
              </a:rPr>
              <a:t>Code of Silence and Conflicts of Interest</a:t>
            </a:r>
            <a:r>
              <a:rPr lang="en-US" sz="1800" dirty="0">
                <a:latin typeface="Palatino Linotype" panose="02040502050505030304" pitchFamily="18" charset="0"/>
              </a:rPr>
              <a:t>: </a:t>
            </a:r>
            <a:r>
              <a:rPr lang="en-US" sz="1600" dirty="0">
                <a:latin typeface="Palatino Linotype" panose="02040502050505030304" pitchFamily="18" charset="0"/>
              </a:rPr>
              <a:t>The Board of Education (Board) has adopted a “Code of Silence” policy </a:t>
            </a:r>
            <a:r>
              <a:rPr lang="en-US" sz="1600" i="1" dirty="0">
                <a:latin typeface="Palatino Linotype" panose="02040502050505030304" pitchFamily="18" charset="0"/>
              </a:rPr>
              <a:t>(ref. Board Policy CAA (Local)) </a:t>
            </a:r>
            <a:r>
              <a:rPr lang="en-US" sz="1600" dirty="0">
                <a:latin typeface="Palatino Linotype" panose="02040502050505030304" pitchFamily="18" charset="0"/>
              </a:rPr>
              <a:t>and a “Conflict of Interest Disclosures” policy </a:t>
            </a:r>
            <a:r>
              <a:rPr lang="en-US" sz="1600" i="1" dirty="0">
                <a:latin typeface="Palatino Linotype" panose="02040502050505030304" pitchFamily="18" charset="0"/>
              </a:rPr>
              <a:t>(ref. Board Policy BBFA (Local)) </a:t>
            </a:r>
            <a:r>
              <a:rPr lang="en-US" sz="1600" dirty="0">
                <a:latin typeface="Palatino Linotype" panose="02040502050505030304" pitchFamily="18" charset="0"/>
              </a:rPr>
              <a:t>to enforce its commitment to ethical contracting standards and improve accountability and public confidence. It is important to avoid both the appearance of conflicts and actual conflicts of interest. </a:t>
            </a:r>
          </a:p>
          <a:p>
            <a:endParaRPr lang="en-US" sz="1600" dirty="0">
              <a:latin typeface="Palatino Linotype" panose="02040502050505030304" pitchFamily="18" charset="0"/>
            </a:endParaRPr>
          </a:p>
          <a:p>
            <a:r>
              <a:rPr lang="en-US" sz="1800" b="1" dirty="0">
                <a:latin typeface="Palatino Linotype" panose="02040502050505030304" pitchFamily="18" charset="0"/>
              </a:rPr>
              <a:t>The “Code of Silence" shall mean a prohibition on any communication regarding any RFP/RFQ, bid, or other competitive solicitation between</a:t>
            </a:r>
            <a:r>
              <a:rPr lang="en-US" sz="1800" dirty="0">
                <a:latin typeface="Palatino Linotype" panose="02040502050505030304" pitchFamily="18" charset="0"/>
              </a:rPr>
              <a:t>: </a:t>
            </a:r>
          </a:p>
          <a:p>
            <a:pPr lvl="1"/>
            <a:r>
              <a:rPr lang="en-US" sz="1600" dirty="0">
                <a:latin typeface="Palatino Linotype" panose="02040502050505030304" pitchFamily="18" charset="0"/>
              </a:rPr>
              <a:t>Any person who seeks an award from the District or its affiliated entities (including, but not limited to, the HISD Foundation and the HISD Public Facility Corporation), including a potential vendor or vendor's representative, and</a:t>
            </a:r>
          </a:p>
          <a:p>
            <a:pPr lvl="1"/>
            <a:r>
              <a:rPr lang="en-US" sz="1600" dirty="0">
                <a:latin typeface="Palatino Linotype" panose="02040502050505030304" pitchFamily="18" charset="0"/>
              </a:rPr>
              <a:t>Board members, the Superintendent of Schools, senior staff members, principals, department heads, directors, managers, or other District representatives who have influence in the evaluation or selection process. </a:t>
            </a:r>
          </a:p>
          <a:p>
            <a:pPr lvl="1"/>
            <a:endParaRPr lang="en-US" sz="1200" dirty="0">
              <a:latin typeface="Palatino Linotype" panose="02040502050505030304" pitchFamily="18" charset="0"/>
            </a:endParaRPr>
          </a:p>
          <a:p>
            <a:r>
              <a:rPr lang="en-US" sz="1800" b="1" dirty="0">
                <a:latin typeface="Palatino Linotype" panose="02040502050505030304" pitchFamily="18" charset="0"/>
              </a:rPr>
              <a:t>The Code of Silence period shall begin when the Solicitation is issued and end upon approval of the award by the HISD School Board. </a:t>
            </a:r>
            <a:r>
              <a:rPr lang="en-US" sz="1600" dirty="0">
                <a:latin typeface="Palatino Linotype" panose="02040502050505030304" pitchFamily="18" charset="0"/>
              </a:rPr>
              <a:t>During the Code of Silence period, campaign contributions, gifts, donations, loans, and any other items of value are prohibited between these parties, including candidates who have filed for election to the Board. </a:t>
            </a:r>
          </a:p>
        </p:txBody>
      </p:sp>
      <p:sp>
        <p:nvSpPr>
          <p:cNvPr id="4" name="Slide Number Placeholder 3">
            <a:extLst>
              <a:ext uri="{FF2B5EF4-FFF2-40B4-BE49-F238E27FC236}">
                <a16:creationId xmlns:a16="http://schemas.microsoft.com/office/drawing/2014/main" id="{BA240D96-A9B4-4EB9-96DF-B26A949BEC7D}"/>
              </a:ext>
            </a:extLst>
          </p:cNvPr>
          <p:cNvSpPr>
            <a:spLocks noGrp="1"/>
          </p:cNvSpPr>
          <p:nvPr>
            <p:ph type="sldNum" sz="quarter" idx="12"/>
          </p:nvPr>
        </p:nvSpPr>
        <p:spPr/>
        <p:txBody>
          <a:bodyPr/>
          <a:lstStyle/>
          <a:p>
            <a:fld id="{BC410EEA-824F-4D46-AFE7-60426C8C06B0}" type="slidenum">
              <a:rPr lang="en-US" smtClean="0"/>
              <a:pPr/>
              <a:t>4</a:t>
            </a:fld>
            <a:endParaRPr lang="en-US" dirty="0"/>
          </a:p>
        </p:txBody>
      </p:sp>
      <p:sp>
        <p:nvSpPr>
          <p:cNvPr id="3" name="Title 2"/>
          <p:cNvSpPr>
            <a:spLocks noGrp="1"/>
          </p:cNvSpPr>
          <p:nvPr>
            <p:ph type="title"/>
          </p:nvPr>
        </p:nvSpPr>
        <p:spPr>
          <a:xfrm>
            <a:off x="457200" y="152400"/>
            <a:ext cx="8229600" cy="609600"/>
          </a:xfrm>
        </p:spPr>
        <p:txBody>
          <a:bodyPr>
            <a:noAutofit/>
          </a:bodyPr>
          <a:lstStyle/>
          <a:p>
            <a:r>
              <a:rPr lang="en-US" sz="2800" dirty="0">
                <a:solidFill>
                  <a:srgbClr val="24383C"/>
                </a:solidFill>
                <a:latin typeface="Palatino Linotype" panose="02040502050505030304" pitchFamily="18" charset="0"/>
              </a:rPr>
              <a:t>Code of Silence </a:t>
            </a:r>
            <a:r>
              <a:rPr lang="en-US" sz="2800" i="1" dirty="0">
                <a:solidFill>
                  <a:srgbClr val="24383C"/>
                </a:solidFill>
                <a:latin typeface="Palatino Linotype" panose="02040502050505030304" pitchFamily="18" charset="0"/>
              </a:rPr>
              <a:t>(Board Policy CAA (LOCAL))</a:t>
            </a:r>
          </a:p>
        </p:txBody>
      </p:sp>
    </p:spTree>
    <p:extLst>
      <p:ext uri="{BB962C8B-B14F-4D97-AF65-F5344CB8AC3E}">
        <p14:creationId xmlns:p14="http://schemas.microsoft.com/office/powerpoint/2010/main" val="3782143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59D0787-3FF1-4779-B109-E50A6648B26E}"/>
              </a:ext>
            </a:extLst>
          </p:cNvPr>
          <p:cNvSpPr>
            <a:spLocks noGrp="1"/>
          </p:cNvSpPr>
          <p:nvPr>
            <p:ph idx="1"/>
          </p:nvPr>
        </p:nvSpPr>
        <p:spPr>
          <a:xfrm>
            <a:off x="417672" y="1217945"/>
            <a:ext cx="8229600" cy="4649455"/>
          </a:xfrm>
        </p:spPr>
        <p:txBody>
          <a:bodyPr anchor="t">
            <a:normAutofit fontScale="77500" lnSpcReduction="20000"/>
          </a:bodyPr>
          <a:lstStyle/>
          <a:p>
            <a:pPr marL="0" indent="0">
              <a:buNone/>
            </a:pPr>
            <a:endParaRPr lang="en-US" sz="1800" b="1" dirty="0">
              <a:latin typeface="Palatino Linotype" panose="02040502050505030304" pitchFamily="18" charset="0"/>
            </a:endParaRPr>
          </a:p>
          <a:p>
            <a:pPr marL="0" indent="0">
              <a:buNone/>
            </a:pPr>
            <a:r>
              <a:rPr lang="en-US" sz="2400" b="1" dirty="0">
                <a:effectLst/>
                <a:latin typeface="Palatino Linotype" panose="02040502050505030304" pitchFamily="18" charset="0"/>
                <a:ea typeface="Calibri" panose="020F0502020204030204" pitchFamily="34" charset="0"/>
                <a:cs typeface="Calibri" panose="020F0502020204030204" pitchFamily="34" charset="0"/>
              </a:rPr>
              <a:t>SCOPE OF WORK: </a:t>
            </a:r>
            <a:r>
              <a:rPr lang="en-US" sz="2400" dirty="0">
                <a:solidFill>
                  <a:srgbClr val="000000"/>
                </a:solidFill>
                <a:latin typeface="Palatino Linotype" panose="02040502050505030304" pitchFamily="18" charset="0"/>
                <a:ea typeface="Calibri" panose="020F0502020204030204" pitchFamily="34" charset="0"/>
                <a:cs typeface="Calibri" panose="020F0502020204030204" pitchFamily="34" charset="0"/>
              </a:rPr>
              <a:t>The Houston Independent School District (HISD) seeks one or more qualified organization(s) to provide: </a:t>
            </a:r>
          </a:p>
          <a:p>
            <a:pPr marL="0" indent="0">
              <a:spcBef>
                <a:spcPts val="0"/>
              </a:spcBef>
              <a:buNone/>
              <a:tabLst>
                <a:tab pos="2971800" algn="ctr"/>
                <a:tab pos="5943600" algn="r"/>
              </a:tabLst>
            </a:pPr>
            <a:endParaRPr lang="en-US" sz="2400" b="1" i="1" dirty="0">
              <a:solidFill>
                <a:srgbClr val="000000"/>
              </a:solidFill>
              <a:highlight>
                <a:srgbClr val="FFFF00"/>
              </a:highlight>
              <a:latin typeface="Palatino Linotype" panose="02040502050505030304" pitchFamily="18" charset="0"/>
              <a:ea typeface="Calibri" panose="020F0502020204030204" pitchFamily="34" charset="0"/>
              <a:cs typeface="Calibri" panose="020F0502020204030204" pitchFamily="34" charset="0"/>
            </a:endParaRPr>
          </a:p>
          <a:p>
            <a:pPr marL="0" indent="0">
              <a:spcBef>
                <a:spcPts val="0"/>
              </a:spcBef>
              <a:buNone/>
              <a:tabLst>
                <a:tab pos="2971800" algn="ctr"/>
                <a:tab pos="5943600" algn="r"/>
              </a:tabLst>
            </a:pPr>
            <a:r>
              <a:rPr lang="en-US" sz="2300" b="1" dirty="0"/>
              <a:t>Dedicated Internet Services (E-Rate Eligible)</a:t>
            </a:r>
            <a:r>
              <a:rPr lang="en-US" sz="2300" dirty="0"/>
              <a:t>.</a:t>
            </a:r>
          </a:p>
          <a:p>
            <a:pPr marL="0" indent="0">
              <a:spcBef>
                <a:spcPts val="0"/>
              </a:spcBef>
              <a:buNone/>
              <a:tabLst>
                <a:tab pos="2971800" algn="ctr"/>
                <a:tab pos="5943600" algn="r"/>
              </a:tabLst>
            </a:pPr>
            <a:endParaRPr lang="en-US" sz="2300" dirty="0"/>
          </a:p>
          <a:p>
            <a:pPr lvl="2"/>
            <a:r>
              <a:rPr lang="en-US" sz="2300" dirty="0"/>
              <a:t>Market Basket 1: HMW - 4400 W 18th St, Houston, TX 77092 - </a:t>
            </a:r>
          </a:p>
          <a:p>
            <a:pPr lvl="2"/>
            <a:r>
              <a:rPr lang="en-US" sz="2300" dirty="0"/>
              <a:t>Market Basket 2: Braxton - 3960 Braxton Dr, Houston, TX 77063 - </a:t>
            </a:r>
          </a:p>
          <a:p>
            <a:pPr lvl="2"/>
            <a:r>
              <a:rPr lang="en-US" sz="2300" dirty="0"/>
              <a:t>Market Basket 3: Databank - 4201 Southwest Freeway, Houston, TX 77027 - </a:t>
            </a:r>
          </a:p>
          <a:p>
            <a:pPr lvl="2"/>
            <a:r>
              <a:rPr lang="en-US" sz="2300" dirty="0"/>
              <a:t>Market Basket 4: Element Critical (Skybox) - 22000 Franz Rd, Katy, TX 77449 - </a:t>
            </a:r>
          </a:p>
          <a:p>
            <a:pPr marL="0" indent="0">
              <a:spcBef>
                <a:spcPts val="0"/>
              </a:spcBef>
              <a:buNone/>
              <a:tabLst>
                <a:tab pos="2971800" algn="ctr"/>
                <a:tab pos="5943600" algn="r"/>
              </a:tabLst>
            </a:pPr>
            <a:endParaRPr lang="en-US" sz="2400" b="1" i="1" dirty="0">
              <a:solidFill>
                <a:srgbClr val="000000"/>
              </a:solidFill>
              <a:latin typeface="Palatino Linotype" panose="02040502050505030304" pitchFamily="18" charset="0"/>
              <a:ea typeface="Calibri" panose="020F0502020204030204" pitchFamily="34" charset="0"/>
              <a:cs typeface="Calibri" panose="020F0502020204030204" pitchFamily="34" charset="0"/>
            </a:endParaRPr>
          </a:p>
          <a:p>
            <a:pPr marL="0" indent="0">
              <a:spcBef>
                <a:spcPts val="0"/>
              </a:spcBef>
              <a:buNone/>
              <a:tabLst>
                <a:tab pos="2971800" algn="ctr"/>
                <a:tab pos="5943600" algn="r"/>
              </a:tabLst>
            </a:pPr>
            <a:endParaRPr lang="en-US" sz="2400" dirty="0">
              <a:solidFill>
                <a:srgbClr val="000000"/>
              </a:solidFill>
              <a:latin typeface="Palatino Linotype" panose="02040502050505030304" pitchFamily="18" charset="0"/>
              <a:ea typeface="Calibri" panose="020F0502020204030204" pitchFamily="34" charset="0"/>
              <a:cs typeface="Calibri" panose="020F0502020204030204" pitchFamily="34" charset="0"/>
            </a:endParaRPr>
          </a:p>
          <a:p>
            <a:pPr marL="0" indent="0" algn="just">
              <a:spcBef>
                <a:spcPts val="0"/>
              </a:spcBef>
              <a:buNone/>
              <a:tabLst>
                <a:tab pos="2971800" algn="ctr"/>
                <a:tab pos="5943600" algn="r"/>
              </a:tabLst>
            </a:pPr>
            <a:r>
              <a:rPr lang="en-US" sz="2400" dirty="0">
                <a:solidFill>
                  <a:srgbClr val="000000"/>
                </a:solidFill>
                <a:latin typeface="Palatino Linotype" panose="02040502050505030304" pitchFamily="18" charset="0"/>
                <a:ea typeface="Calibri" panose="020F0502020204030204" pitchFamily="34" charset="0"/>
                <a:cs typeface="Calibri" panose="020F0502020204030204" pitchFamily="34" charset="0"/>
              </a:rPr>
              <a:t>Please refer to the </a:t>
            </a:r>
            <a:r>
              <a:rPr lang="en-US" sz="2400" i="1" dirty="0">
                <a:solidFill>
                  <a:srgbClr val="000000"/>
                </a:solidFill>
                <a:latin typeface="Palatino Linotype" panose="02040502050505030304" pitchFamily="18" charset="0"/>
                <a:ea typeface="Calibri" panose="020F0502020204030204" pitchFamily="34" charset="0"/>
                <a:cs typeface="Calibri" panose="020F0502020204030204" pitchFamily="34" charset="0"/>
              </a:rPr>
              <a:t>Scope of Work </a:t>
            </a:r>
            <a:r>
              <a:rPr lang="en-US" sz="2400" dirty="0">
                <a:solidFill>
                  <a:srgbClr val="000000"/>
                </a:solidFill>
                <a:latin typeface="Palatino Linotype" panose="02040502050505030304" pitchFamily="18" charset="0"/>
                <a:ea typeface="Calibri" panose="020F0502020204030204" pitchFamily="34" charset="0"/>
                <a:cs typeface="Calibri" panose="020F0502020204030204" pitchFamily="34" charset="0"/>
              </a:rPr>
              <a:t>section of the solicitation document </a:t>
            </a:r>
            <a:r>
              <a:rPr lang="en-US" sz="2400" i="1" dirty="0">
                <a:solidFill>
                  <a:srgbClr val="000000"/>
                </a:solidFill>
                <a:latin typeface="Palatino Linotype" panose="02040502050505030304" pitchFamily="18" charset="0"/>
                <a:ea typeface="Calibri" panose="020F0502020204030204" pitchFamily="34" charset="0"/>
                <a:cs typeface="Calibri" panose="020F0502020204030204" pitchFamily="34" charset="0"/>
              </a:rPr>
              <a:t>(Part I – Scope of Work, Specific Conditions, and Technical Specifications) </a:t>
            </a:r>
            <a:r>
              <a:rPr lang="en-US" sz="2400" dirty="0">
                <a:solidFill>
                  <a:srgbClr val="000000"/>
                </a:solidFill>
                <a:latin typeface="Palatino Linotype" panose="02040502050505030304" pitchFamily="18" charset="0"/>
                <a:ea typeface="Calibri" panose="020F0502020204030204" pitchFamily="34" charset="0"/>
                <a:cs typeface="Calibri" panose="020F0502020204030204" pitchFamily="34" charset="0"/>
              </a:rPr>
              <a:t>to review the full details of the goods and/or services requested by HISD.</a:t>
            </a:r>
          </a:p>
          <a:p>
            <a:pPr marL="0" marR="0" algn="just">
              <a:spcBef>
                <a:spcPts val="0"/>
              </a:spcBef>
              <a:spcAft>
                <a:spcPts val="0"/>
              </a:spcAft>
              <a:tabLst>
                <a:tab pos="2971800" algn="ctr"/>
                <a:tab pos="5943600" algn="r"/>
              </a:tabLst>
            </a:pP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tabLst>
                <a:tab pos="2971800" algn="ctr"/>
                <a:tab pos="5943600" algn="r"/>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600" dirty="0">
              <a:latin typeface="Palatino Linotype" panose="02040502050505030304" pitchFamily="18" charset="0"/>
              <a:ea typeface="Calibri" panose="020F0502020204030204" pitchFamily="34" charset="0"/>
              <a:cs typeface="Calibri" panose="020F0502020204030204" pitchFamily="34" charset="0"/>
            </a:endParaRPr>
          </a:p>
          <a:p>
            <a:pPr marL="0" indent="0">
              <a:buNone/>
            </a:pPr>
            <a:endParaRPr lang="en-US" sz="1600" dirty="0">
              <a:effectLst/>
              <a:latin typeface="Palatino Linotype" panose="02040502050505030304" pitchFamily="18"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790D1659-4F7F-42F3-A9EF-C0C2098BE2E0}"/>
              </a:ext>
            </a:extLst>
          </p:cNvPr>
          <p:cNvSpPr>
            <a:spLocks noGrp="1"/>
          </p:cNvSpPr>
          <p:nvPr>
            <p:ph type="sldNum" sz="quarter" idx="12"/>
          </p:nvPr>
        </p:nvSpPr>
        <p:spPr/>
        <p:txBody>
          <a:bodyPr/>
          <a:lstStyle/>
          <a:p>
            <a:fld id="{BC410EEA-824F-4D46-AFE7-60426C8C06B0}" type="slidenum">
              <a:rPr lang="en-US" smtClean="0"/>
              <a:pPr/>
              <a:t>5</a:t>
            </a:fld>
            <a:endParaRPr lang="en-US" dirty="0"/>
          </a:p>
        </p:txBody>
      </p:sp>
      <p:sp>
        <p:nvSpPr>
          <p:cNvPr id="3" name="Title 2">
            <a:extLst>
              <a:ext uri="{FF2B5EF4-FFF2-40B4-BE49-F238E27FC236}">
                <a16:creationId xmlns:a16="http://schemas.microsoft.com/office/drawing/2014/main" id="{99202B64-8990-41B5-844B-F6CEAC6A0437}"/>
              </a:ext>
            </a:extLst>
          </p:cNvPr>
          <p:cNvSpPr>
            <a:spLocks noGrp="1"/>
          </p:cNvSpPr>
          <p:nvPr>
            <p:ph type="title"/>
          </p:nvPr>
        </p:nvSpPr>
        <p:spPr>
          <a:xfrm>
            <a:off x="441960" y="74945"/>
            <a:ext cx="8229600" cy="1143000"/>
          </a:xfrm>
        </p:spPr>
        <p:txBody>
          <a:bodyPr/>
          <a:lstStyle/>
          <a:p>
            <a:r>
              <a:rPr lang="en-US" dirty="0">
                <a:solidFill>
                  <a:srgbClr val="24383C"/>
                </a:solidFill>
                <a:latin typeface="Palatino Linotype" panose="02040502050505030304" pitchFamily="18" charset="0"/>
              </a:rPr>
              <a:t>Scope and Specifications</a:t>
            </a:r>
          </a:p>
        </p:txBody>
      </p:sp>
    </p:spTree>
    <p:extLst>
      <p:ext uri="{BB962C8B-B14F-4D97-AF65-F5344CB8AC3E}">
        <p14:creationId xmlns:p14="http://schemas.microsoft.com/office/powerpoint/2010/main" val="2925536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206813-496D-164A-B610-5E0C2D884897}"/>
              </a:ext>
            </a:extLst>
          </p:cNvPr>
          <p:cNvSpPr>
            <a:spLocks noGrp="1"/>
          </p:cNvSpPr>
          <p:nvPr>
            <p:ph idx="1"/>
          </p:nvPr>
        </p:nvSpPr>
        <p:spPr/>
        <p:txBody>
          <a:bodyPr/>
          <a:lstStyle/>
          <a:p>
            <a:r>
              <a:rPr lang="en-US" b="1" dirty="0"/>
              <a:t>You must be an E-Rate approved vendor to submit a proposal. All vendors submitting a proposal must provide your Service Provider Identification Number (SPIN) and evidence of FCC Green Light status.</a:t>
            </a:r>
          </a:p>
          <a:p>
            <a:endParaRPr lang="en-US" b="1" dirty="0"/>
          </a:p>
          <a:p>
            <a:r>
              <a:rPr lang="en-US" b="1" dirty="0"/>
              <a:t>Please see RFP Part I, Section III Specific Conditions for E-Rate qualifications.</a:t>
            </a:r>
            <a:endParaRPr lang="en-US" dirty="0"/>
          </a:p>
        </p:txBody>
      </p:sp>
      <p:sp>
        <p:nvSpPr>
          <p:cNvPr id="3" name="Slide Number Placeholder 2">
            <a:extLst>
              <a:ext uri="{FF2B5EF4-FFF2-40B4-BE49-F238E27FC236}">
                <a16:creationId xmlns:a16="http://schemas.microsoft.com/office/drawing/2014/main" id="{8DBC9FE8-C73E-AA08-A059-9A895FCEDC06}"/>
              </a:ext>
            </a:extLst>
          </p:cNvPr>
          <p:cNvSpPr>
            <a:spLocks noGrp="1"/>
          </p:cNvSpPr>
          <p:nvPr>
            <p:ph type="sldNum" sz="quarter" idx="12"/>
          </p:nvPr>
        </p:nvSpPr>
        <p:spPr/>
        <p:txBody>
          <a:bodyPr/>
          <a:lstStyle/>
          <a:p>
            <a:fld id="{BC410EEA-824F-4D46-AFE7-60426C8C06B0}" type="slidenum">
              <a:rPr lang="en-US" smtClean="0"/>
              <a:pPr/>
              <a:t>6</a:t>
            </a:fld>
            <a:endParaRPr lang="en-US" dirty="0"/>
          </a:p>
        </p:txBody>
      </p:sp>
      <p:sp>
        <p:nvSpPr>
          <p:cNvPr id="4" name="Title 3">
            <a:extLst>
              <a:ext uri="{FF2B5EF4-FFF2-40B4-BE49-F238E27FC236}">
                <a16:creationId xmlns:a16="http://schemas.microsoft.com/office/drawing/2014/main" id="{F8D787E6-1E0A-CE80-C195-696223520691}"/>
              </a:ext>
            </a:extLst>
          </p:cNvPr>
          <p:cNvSpPr>
            <a:spLocks noGrp="1"/>
          </p:cNvSpPr>
          <p:nvPr>
            <p:ph type="title"/>
          </p:nvPr>
        </p:nvSpPr>
        <p:spPr/>
        <p:txBody>
          <a:bodyPr>
            <a:normAutofit fontScale="90000"/>
          </a:bodyPr>
          <a:lstStyle/>
          <a:p>
            <a:r>
              <a:rPr lang="en-US" dirty="0"/>
              <a:t>This is an E-Rate eligible project</a:t>
            </a:r>
          </a:p>
        </p:txBody>
      </p:sp>
    </p:spTree>
    <p:extLst>
      <p:ext uri="{BB962C8B-B14F-4D97-AF65-F5344CB8AC3E}">
        <p14:creationId xmlns:p14="http://schemas.microsoft.com/office/powerpoint/2010/main" val="3814812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84F457-E4B4-49C8-A415-EBB6FBFC04B4}"/>
              </a:ext>
            </a:extLst>
          </p:cNvPr>
          <p:cNvSpPr>
            <a:spLocks noGrp="1"/>
          </p:cNvSpPr>
          <p:nvPr>
            <p:ph type="sldNum" sz="quarter" idx="12"/>
          </p:nvPr>
        </p:nvSpPr>
        <p:spPr/>
        <p:txBody>
          <a:bodyPr/>
          <a:lstStyle/>
          <a:p>
            <a:fld id="{BC410EEA-824F-4D46-AFE7-60426C8C06B0}" type="slidenum">
              <a:rPr lang="en-US" smtClean="0"/>
              <a:pPr/>
              <a:t>7</a:t>
            </a:fld>
            <a:endParaRPr lang="en-US" dirty="0"/>
          </a:p>
        </p:txBody>
      </p:sp>
      <p:sp>
        <p:nvSpPr>
          <p:cNvPr id="3" name="Title 2">
            <a:extLst>
              <a:ext uri="{FF2B5EF4-FFF2-40B4-BE49-F238E27FC236}">
                <a16:creationId xmlns:a16="http://schemas.microsoft.com/office/drawing/2014/main" id="{49FDECAE-F29B-47E2-828F-3889F8F58E47}"/>
              </a:ext>
            </a:extLst>
          </p:cNvPr>
          <p:cNvSpPr>
            <a:spLocks noGrp="1"/>
          </p:cNvSpPr>
          <p:nvPr>
            <p:ph type="title"/>
          </p:nvPr>
        </p:nvSpPr>
        <p:spPr>
          <a:xfrm>
            <a:off x="457200" y="274638"/>
            <a:ext cx="8229600" cy="792162"/>
          </a:xfrm>
        </p:spPr>
        <p:txBody>
          <a:bodyPr/>
          <a:lstStyle/>
          <a:p>
            <a:pPr algn="ctr"/>
            <a:r>
              <a:rPr lang="en-US" dirty="0">
                <a:solidFill>
                  <a:srgbClr val="24383C"/>
                </a:solidFill>
                <a:latin typeface="Palatino Linotype" panose="02040502050505030304" pitchFamily="18" charset="0"/>
              </a:rPr>
              <a:t>Project Timeline</a:t>
            </a:r>
          </a:p>
        </p:txBody>
      </p:sp>
      <p:sp>
        <p:nvSpPr>
          <p:cNvPr id="6" name="TextBox 5">
            <a:extLst>
              <a:ext uri="{FF2B5EF4-FFF2-40B4-BE49-F238E27FC236}">
                <a16:creationId xmlns:a16="http://schemas.microsoft.com/office/drawing/2014/main" id="{FC9483E6-D66E-42AB-A4A7-8B4B5258C98C}"/>
              </a:ext>
            </a:extLst>
          </p:cNvPr>
          <p:cNvSpPr txBox="1"/>
          <p:nvPr/>
        </p:nvSpPr>
        <p:spPr>
          <a:xfrm>
            <a:off x="685800" y="1108494"/>
            <a:ext cx="7772400" cy="1200329"/>
          </a:xfrm>
          <a:prstGeom prst="rect">
            <a:avLst/>
          </a:prstGeom>
          <a:noFill/>
        </p:spPr>
        <p:txBody>
          <a:bodyPr wrap="square" rtlCol="0">
            <a:spAutoFit/>
          </a:bodyPr>
          <a:lstStyle/>
          <a:p>
            <a:pPr algn="ctr"/>
            <a:r>
              <a:rPr lang="en-US" dirty="0"/>
              <a:t>A detailed timeline of events associated with this solicitation is found under </a:t>
            </a:r>
            <a:r>
              <a:rPr lang="en-US" b="1" dirty="0"/>
              <a:t>RFP 27-09-07 Agreement Part I</a:t>
            </a:r>
            <a:r>
              <a:rPr lang="en-US" dirty="0"/>
              <a:t>, which may be accessed in </a:t>
            </a:r>
            <a:r>
              <a:rPr lang="en-US" dirty="0" err="1"/>
              <a:t>IonWave</a:t>
            </a:r>
            <a:r>
              <a:rPr lang="en-US" dirty="0"/>
              <a:t> under the “Attachments” tab.  This timeline is subject to change.</a:t>
            </a:r>
          </a:p>
        </p:txBody>
      </p:sp>
      <p:pic>
        <p:nvPicPr>
          <p:cNvPr id="10" name="Picture 9">
            <a:extLst>
              <a:ext uri="{FF2B5EF4-FFF2-40B4-BE49-F238E27FC236}">
                <a16:creationId xmlns:a16="http://schemas.microsoft.com/office/drawing/2014/main" id="{3C3D2483-44AC-E381-AF05-2580032A73FE}"/>
              </a:ext>
            </a:extLst>
          </p:cNvPr>
          <p:cNvPicPr>
            <a:picLocks noChangeAspect="1"/>
          </p:cNvPicPr>
          <p:nvPr/>
        </p:nvPicPr>
        <p:blipFill>
          <a:blip r:embed="rId3"/>
          <a:stretch>
            <a:fillRect/>
          </a:stretch>
        </p:blipFill>
        <p:spPr>
          <a:xfrm>
            <a:off x="832449" y="2590800"/>
            <a:ext cx="7479102" cy="3310808"/>
          </a:xfrm>
          <a:prstGeom prst="rect">
            <a:avLst/>
          </a:prstGeom>
        </p:spPr>
      </p:pic>
    </p:spTree>
    <p:extLst>
      <p:ext uri="{BB962C8B-B14F-4D97-AF65-F5344CB8AC3E}">
        <p14:creationId xmlns:p14="http://schemas.microsoft.com/office/powerpoint/2010/main" val="21803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E87726-7C06-4757-8C6E-D252F0970706}"/>
              </a:ext>
            </a:extLst>
          </p:cNvPr>
          <p:cNvSpPr>
            <a:spLocks noGrp="1"/>
          </p:cNvSpPr>
          <p:nvPr>
            <p:ph type="sldNum" sz="quarter" idx="12"/>
          </p:nvPr>
        </p:nvSpPr>
        <p:spPr/>
        <p:txBody>
          <a:bodyPr/>
          <a:lstStyle/>
          <a:p>
            <a:fld id="{BC410EEA-824F-4D46-AFE7-60426C8C06B0}" type="slidenum">
              <a:rPr lang="en-US" smtClean="0"/>
              <a:pPr/>
              <a:t>8</a:t>
            </a:fld>
            <a:endParaRPr lang="en-US" dirty="0"/>
          </a:p>
        </p:txBody>
      </p:sp>
      <p:sp>
        <p:nvSpPr>
          <p:cNvPr id="3" name="Title 2"/>
          <p:cNvSpPr>
            <a:spLocks noGrp="1"/>
          </p:cNvSpPr>
          <p:nvPr>
            <p:ph type="title"/>
          </p:nvPr>
        </p:nvSpPr>
        <p:spPr>
          <a:xfrm>
            <a:off x="134726" y="230577"/>
            <a:ext cx="8686800" cy="1143000"/>
          </a:xfrm>
        </p:spPr>
        <p:txBody>
          <a:bodyPr>
            <a:noAutofit/>
          </a:bodyPr>
          <a:lstStyle/>
          <a:p>
            <a:pPr algn="ctr"/>
            <a:r>
              <a:rPr lang="en-US" sz="2800" dirty="0">
                <a:solidFill>
                  <a:srgbClr val="24383C"/>
                </a:solidFill>
                <a:latin typeface="Palatino Linotype" panose="02040502050505030304" pitchFamily="18" charset="0"/>
              </a:rPr>
              <a:t>BUSINESS ASSISTANCE OFFICE </a:t>
            </a:r>
            <a:br>
              <a:rPr lang="en-US" sz="2400" dirty="0">
                <a:solidFill>
                  <a:srgbClr val="24383C"/>
                </a:solidFill>
                <a:latin typeface="Palatino Linotype" panose="02040502050505030304" pitchFamily="18" charset="0"/>
              </a:rPr>
            </a:br>
            <a:br>
              <a:rPr lang="en-US" sz="2400" dirty="0">
                <a:solidFill>
                  <a:srgbClr val="24383C"/>
                </a:solidFill>
                <a:latin typeface="Palatino Linotype" panose="02040502050505030304" pitchFamily="18" charset="0"/>
              </a:rPr>
            </a:br>
            <a:r>
              <a:rPr lang="en-US" sz="2400" dirty="0">
                <a:solidFill>
                  <a:srgbClr val="24383C"/>
                </a:solidFill>
                <a:latin typeface="Palatino Linotype" panose="02040502050505030304" pitchFamily="18" charset="0"/>
              </a:rPr>
              <a:t>Form A: HUB Instructions and Participation Plan</a:t>
            </a:r>
            <a:endParaRPr lang="en-US" sz="2800" dirty="0">
              <a:solidFill>
                <a:srgbClr val="24383C"/>
              </a:solidFill>
              <a:latin typeface="Palatino Linotype" panose="02040502050505030304" pitchFamily="18" charset="0"/>
            </a:endParaRPr>
          </a:p>
        </p:txBody>
      </p:sp>
      <p:sp>
        <p:nvSpPr>
          <p:cNvPr id="6" name="Content Placeholder 2">
            <a:extLst>
              <a:ext uri="{FF2B5EF4-FFF2-40B4-BE49-F238E27FC236}">
                <a16:creationId xmlns:a16="http://schemas.microsoft.com/office/drawing/2014/main" id="{E6B591D8-8D92-4161-8E02-51F40FF39E05}"/>
              </a:ext>
            </a:extLst>
          </p:cNvPr>
          <p:cNvSpPr txBox="1">
            <a:spLocks/>
          </p:cNvSpPr>
          <p:nvPr/>
        </p:nvSpPr>
        <p:spPr>
          <a:xfrm>
            <a:off x="228600" y="1833562"/>
            <a:ext cx="3586942" cy="35052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kumimoji="0" lang="en-US" sz="16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To meet HUB deadlines, please begin documentation as soon as possible.  </a:t>
            </a:r>
          </a:p>
          <a:p>
            <a:pPr marL="342900" marR="0" lvl="0" indent="-342900" algn="ctr" defTabSz="457200" rtl="0" eaLnBrk="1" fontAlgn="auto" latinLnBrk="0" hangingPunct="1">
              <a:lnSpc>
                <a:spcPct val="100000"/>
              </a:lnSpc>
              <a:spcBef>
                <a:spcPct val="20000"/>
              </a:spcBef>
              <a:spcAft>
                <a:spcPts val="0"/>
              </a:spcAft>
              <a:buClrTx/>
              <a:buSzTx/>
              <a:buFont typeface="Arial"/>
              <a:buChar char="•"/>
              <a:tabLst/>
              <a:defRPr/>
            </a:pPr>
            <a:endParaRPr kumimoji="0" lang="en-US" sz="16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endParaRPr>
          </a:p>
          <a:p>
            <a:pPr>
              <a:defRPr/>
            </a:pPr>
            <a:r>
              <a:rPr kumimoji="0" lang="en-US" sz="16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All questions regarding district </a:t>
            </a:r>
            <a:r>
              <a:rPr lang="en-US" sz="1600" dirty="0">
                <a:solidFill>
                  <a:sysClr val="windowText" lastClr="000000"/>
                </a:solidFill>
                <a:latin typeface="Palatino Linotype" panose="02040502050505030304" pitchFamily="18" charset="0"/>
              </a:rPr>
              <a:t>HUB</a:t>
            </a:r>
            <a:r>
              <a:rPr kumimoji="0" lang="en-US" sz="16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requirements should be directed to</a:t>
            </a:r>
            <a:r>
              <a:rPr kumimoji="0" lang="en-US" sz="18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a:t>
            </a:r>
          </a:p>
          <a:p>
            <a:pPr algn="ctr">
              <a:spcBef>
                <a:spcPts val="0"/>
              </a:spcBef>
              <a:defRPr/>
            </a:pPr>
            <a:endPar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endParaRPr>
          </a:p>
          <a:p>
            <a:pPr marL="0" indent="0" algn="ctr">
              <a:buNone/>
              <a:defRPr/>
            </a:pPr>
            <a:r>
              <a:rPr kumimoji="0" lang="en-US" sz="1600" b="1" i="0" u="none" strike="noStrike" kern="1200" cap="none" spc="0" normalizeH="0" baseline="0" noProof="0" dirty="0">
                <a:ln>
                  <a:noFill/>
                </a:ln>
                <a:solidFill>
                  <a:schemeClr val="bg2">
                    <a:lumMod val="50000"/>
                  </a:schemeClr>
                </a:solidFill>
                <a:effectLst/>
                <a:uLnTx/>
                <a:uFillTx/>
                <a:latin typeface="Palatino Linotype" panose="02040502050505030304" pitchFamily="18" charset="0"/>
                <a:ea typeface="+mn-ea"/>
                <a:cs typeface="+mn-cs"/>
              </a:rPr>
              <a:t>Business Assistance Office</a:t>
            </a:r>
          </a:p>
          <a:p>
            <a:pPr marL="0" indent="0" algn="ctr">
              <a:buNone/>
            </a:pPr>
            <a:r>
              <a:rPr lang="en-US" sz="1600" b="1" dirty="0">
                <a:solidFill>
                  <a:schemeClr val="tx1">
                    <a:lumMod val="75000"/>
                    <a:lumOff val="25000"/>
                  </a:schemeClr>
                </a:solidFill>
                <a:latin typeface="Palatino Linotype" panose="02040502050505030304" pitchFamily="18" charset="0"/>
              </a:rPr>
              <a:t>BusinessAssistance@houstonisd.org. </a:t>
            </a:r>
          </a:p>
          <a:p>
            <a:pPr marL="0" indent="0" algn="ctr">
              <a:buNone/>
              <a:defRPr/>
            </a:pPr>
            <a:r>
              <a:rPr kumimoji="0" lang="en-US" sz="1600" b="1" i="0" u="none" strike="noStrike" kern="1200" cap="none" spc="0" normalizeH="0" baseline="0" noProof="0" dirty="0">
                <a:ln>
                  <a:noFill/>
                </a:ln>
                <a:solidFill>
                  <a:schemeClr val="tx1">
                    <a:lumMod val="75000"/>
                    <a:lumOff val="25000"/>
                  </a:schemeClr>
                </a:solidFill>
                <a:effectLst/>
                <a:uLnTx/>
                <a:uFillTx/>
                <a:latin typeface="Palatino Linotype" panose="02040502050505030304" pitchFamily="18" charset="0"/>
                <a:ea typeface="+mn-ea"/>
                <a:cs typeface="+mn-cs"/>
              </a:rPr>
              <a:t>Tel. 713-556-7273 </a:t>
            </a:r>
          </a:p>
          <a:p>
            <a:pPr algn="ctr">
              <a:defRPr/>
            </a:pPr>
            <a:r>
              <a:rPr lang="en-US" sz="1600" b="1" dirty="0">
                <a:solidFill>
                  <a:schemeClr val="tx1"/>
                </a:solidFill>
                <a:latin typeface="Palatino Linotype" panose="02040502050505030304" pitchFamily="18" charset="0"/>
                <a:hlinkClick r:id="rId4">
                  <a:extLst>
                    <a:ext uri="{A12FA001-AC4F-418D-AE19-62706E023703}">
                      <ahyp:hlinkClr xmlns:ahyp="http://schemas.microsoft.com/office/drawing/2018/hyperlinkcolor" val="tx"/>
                    </a:ext>
                  </a:extLst>
                </a:hlinkClick>
              </a:rPr>
              <a:t>Business Assistance Video</a:t>
            </a:r>
            <a:endParaRPr lang="en-US" sz="1600" b="1" dirty="0">
              <a:solidFill>
                <a:schemeClr val="tx1"/>
              </a:solidFill>
              <a:latin typeface="Palatino Linotype" panose="02040502050505030304" pitchFamily="18" charset="0"/>
            </a:endParaRPr>
          </a:p>
          <a:p>
            <a:pPr>
              <a:defRPr/>
            </a:pPr>
            <a:endParaRPr kumimoji="0" lang="en-US" sz="1700" b="0" i="0" u="none" strike="noStrike" kern="1200" cap="none" spc="0" normalizeH="0" baseline="0" noProof="0" dirty="0">
              <a:ln>
                <a:noFill/>
              </a:ln>
              <a:solidFill>
                <a:sysClr val="windowText" lastClr="000000">
                  <a:lumMod val="65000"/>
                  <a:lumOff val="35000"/>
                </a:sysClr>
              </a:solidFill>
              <a:effectLst/>
              <a:uLnTx/>
              <a:uFillTx/>
              <a:latin typeface="Palatino Linotype" panose="02040502050505030304" pitchFamily="18" charset="0"/>
              <a:ea typeface="+mn-ea"/>
              <a:cs typeface="+mn-cs"/>
            </a:endParaRPr>
          </a:p>
        </p:txBody>
      </p:sp>
      <p:pic>
        <p:nvPicPr>
          <p:cNvPr id="7" name="Picture 6">
            <a:extLst>
              <a:ext uri="{FF2B5EF4-FFF2-40B4-BE49-F238E27FC236}">
                <a16:creationId xmlns:a16="http://schemas.microsoft.com/office/drawing/2014/main" id="{17E3B91C-A761-08A4-EF11-05568FF687DB}"/>
              </a:ext>
            </a:extLst>
          </p:cNvPr>
          <p:cNvPicPr>
            <a:picLocks noChangeAspect="1"/>
          </p:cNvPicPr>
          <p:nvPr/>
        </p:nvPicPr>
        <p:blipFill>
          <a:blip r:embed="rId5"/>
          <a:stretch>
            <a:fillRect/>
          </a:stretch>
        </p:blipFill>
        <p:spPr>
          <a:xfrm>
            <a:off x="3730550" y="1833562"/>
            <a:ext cx="4968480" cy="3581783"/>
          </a:xfrm>
          <a:prstGeom prst="rect">
            <a:avLst/>
          </a:prstGeom>
        </p:spPr>
      </p:pic>
    </p:spTree>
    <p:extLst>
      <p:ext uri="{BB962C8B-B14F-4D97-AF65-F5344CB8AC3E}">
        <p14:creationId xmlns:p14="http://schemas.microsoft.com/office/powerpoint/2010/main" val="2373948109"/>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B92702-A271-4479-982F-43BE83CF9680}"/>
              </a:ext>
            </a:extLst>
          </p:cNvPr>
          <p:cNvSpPr>
            <a:spLocks noGrp="1"/>
          </p:cNvSpPr>
          <p:nvPr>
            <p:ph type="sldNum" sz="quarter" idx="12"/>
          </p:nvPr>
        </p:nvSpPr>
        <p:spPr/>
        <p:txBody>
          <a:bodyPr/>
          <a:lstStyle/>
          <a:p>
            <a:fld id="{BC410EEA-824F-4D46-AFE7-60426C8C06B0}" type="slidenum">
              <a:rPr lang="en-US" smtClean="0"/>
              <a:pPr/>
              <a:t>9</a:t>
            </a:fld>
            <a:endParaRPr lang="en-US" dirty="0"/>
          </a:p>
        </p:txBody>
      </p:sp>
      <p:sp>
        <p:nvSpPr>
          <p:cNvPr id="3" name="Title 2"/>
          <p:cNvSpPr>
            <a:spLocks noGrp="1"/>
          </p:cNvSpPr>
          <p:nvPr>
            <p:ph type="title"/>
          </p:nvPr>
        </p:nvSpPr>
        <p:spPr>
          <a:xfrm>
            <a:off x="457200" y="105059"/>
            <a:ext cx="8229600" cy="1143000"/>
          </a:xfrm>
        </p:spPr>
        <p:txBody>
          <a:bodyPr>
            <a:noAutofit/>
          </a:bodyPr>
          <a:lstStyle/>
          <a:p>
            <a:pPr algn="ctr"/>
            <a:r>
              <a:rPr lang="en-US" sz="3200" dirty="0">
                <a:solidFill>
                  <a:srgbClr val="24383C"/>
                </a:solidFill>
                <a:latin typeface="Palatino Linotype" panose="02040502050505030304" pitchFamily="18" charset="0"/>
              </a:rPr>
              <a:t>RISK MANAGEMENT OFFICE </a:t>
            </a:r>
            <a:br>
              <a:rPr lang="en-US" sz="3200" dirty="0">
                <a:solidFill>
                  <a:srgbClr val="24383C"/>
                </a:solidFill>
                <a:latin typeface="Palatino Linotype" panose="02040502050505030304" pitchFamily="18" charset="0"/>
              </a:rPr>
            </a:br>
            <a:r>
              <a:rPr lang="en-US" sz="3200" dirty="0">
                <a:solidFill>
                  <a:srgbClr val="24383C"/>
                </a:solidFill>
                <a:latin typeface="Palatino Linotype" panose="02040502050505030304" pitchFamily="18" charset="0"/>
              </a:rPr>
              <a:t>Insurance Requirements</a:t>
            </a:r>
          </a:p>
        </p:txBody>
      </p:sp>
      <p:sp>
        <p:nvSpPr>
          <p:cNvPr id="11" name="Content Placeholder 2">
            <a:extLst>
              <a:ext uri="{FF2B5EF4-FFF2-40B4-BE49-F238E27FC236}">
                <a16:creationId xmlns:a16="http://schemas.microsoft.com/office/drawing/2014/main" id="{332792E8-93D5-492F-A5D2-9DA163D6F939}"/>
              </a:ext>
            </a:extLst>
          </p:cNvPr>
          <p:cNvSpPr txBox="1">
            <a:spLocks/>
          </p:cNvSpPr>
          <p:nvPr/>
        </p:nvSpPr>
        <p:spPr>
          <a:xfrm>
            <a:off x="266007" y="1295400"/>
            <a:ext cx="8661861" cy="5060950"/>
          </a:xfrm>
          <a:prstGeom prst="rect">
            <a:avLst/>
          </a:prstGeom>
          <a:ln>
            <a:noFill/>
          </a:ln>
        </p:spPr>
        <p:txBody>
          <a:bodyPr vert="horz" lIns="91440" tIns="45720" rIns="91440" bIns="45720" rtlCol="0">
            <a:normAutofit fontScale="62500" lnSpcReduction="20000"/>
          </a:bodyPr>
          <a:lstStyle>
            <a:lvl1pPr marL="342900" indent="-342900" algn="l" defTabSz="457200" rtl="0" eaLnBrk="1" latinLnBrk="0" hangingPunct="1">
              <a:spcBef>
                <a:spcPct val="20000"/>
              </a:spcBef>
              <a:buFont typeface="Arial"/>
              <a:buChar char="•"/>
              <a:defRPr sz="32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b="1" i="0" u="none" strike="noStrike" kern="1200" cap="none" spc="0" normalizeH="0" baseline="0" noProof="0" dirty="0">
                <a:ln>
                  <a:noFill/>
                </a:ln>
                <a:solidFill>
                  <a:sysClr val="windowText" lastClr="000000">
                    <a:lumMod val="65000"/>
                    <a:lumOff val="35000"/>
                  </a:sysClr>
                </a:solidFill>
                <a:effectLst/>
                <a:uLnTx/>
                <a:uFillTx/>
                <a:latin typeface="Palatino Linotype" panose="02040502050505030304" pitchFamily="18" charset="0"/>
                <a:ea typeface="+mn-ea"/>
                <a:cs typeface="+mn-cs"/>
              </a:rPr>
              <a:t>	   </a:t>
            </a:r>
            <a:r>
              <a:rPr kumimoji="0" lang="en-US" sz="2000" b="1" i="0" u="sng"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Type of Coverage</a:t>
            </a:r>
            <a:r>
              <a:rPr kumimoji="0" lang="en-US" sz="2000" b="1"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a:t>
            </a:r>
            <a:r>
              <a:rPr kumimoji="0" lang="en-US" sz="2000" b="1" i="0" u="sng"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Minimum Limits</a:t>
            </a:r>
            <a:endParaRPr kumimoji="0" lang="en-US" sz="2000" b="1"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1.  Workers’ Compensation 					     Statutory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and Employer’s Liability					     $100,000 per accident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2.   Automobile Liability:</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Bodily Injury &amp; Property Damage			     $1,000,000 Combined Single Limit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For all owned, non-owned vehicles and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hired vehicles.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a:t>
            </a:r>
          </a:p>
          <a:p>
            <a:pPr marL="742950" marR="0" lvl="1" indent="-285750" algn="l" defTabSz="457200" rtl="0" eaLnBrk="1" fontAlgn="auto" latinLnBrk="0" hangingPunct="1">
              <a:lnSpc>
                <a:spcPct val="100000"/>
              </a:lnSpc>
              <a:spcBef>
                <a:spcPct val="20000"/>
              </a:spcBef>
              <a:spcAft>
                <a:spcPts val="0"/>
              </a:spcAft>
              <a:buClrTx/>
              <a:buSzTx/>
              <a:buFont typeface="Arial"/>
              <a:buAutoNum type="arabicPeriod" startAt="3"/>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Commercial General Liability		       		     $1,000,000 Combined Single Limit	 </a:t>
            </a:r>
          </a:p>
          <a:p>
            <a:pPr marL="342900" marR="0" lvl="0" indent="-342900" algn="l" defTabSz="457200" rtl="0" eaLnBrk="1" fontAlgn="auto" latinLnBrk="0" hangingPunct="1">
              <a:lnSpc>
                <a:spcPct val="100000"/>
              </a:lnSpc>
              <a:spcBef>
                <a:spcPct val="20000"/>
              </a:spcBef>
              <a:spcAft>
                <a:spcPts val="0"/>
              </a:spcAft>
              <a:buClrTx/>
              <a:buSzTx/>
              <a:buFont typeface="Arial"/>
              <a:buAutoNum type="arabicPeriod" startAt="3"/>
              <a:tabLst/>
              <a:defRPr/>
            </a:pPr>
            <a:endParaRPr kumimoji="0" lang="en-US" sz="11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	4.    Professional Liability (errors and omissions) may be required at the discretion of the Project Manager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0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endParaRPr>
          </a:p>
          <a:p>
            <a:pPr marL="400050" lvl="1" indent="0" algn="ctr">
              <a:buNone/>
              <a:defRPr/>
            </a:pPr>
            <a:r>
              <a:rPr lang="en-US" sz="2200" b="1" u="sng" dirty="0">
                <a:solidFill>
                  <a:schemeClr val="tx1"/>
                </a:solidFill>
                <a:latin typeface="Palatino Linotype" panose="02040502050505030304" pitchFamily="18" charset="0"/>
              </a:rPr>
              <a:t>NOTE</a:t>
            </a:r>
            <a:r>
              <a:rPr lang="en-US" sz="2200" b="1" dirty="0">
                <a:solidFill>
                  <a:schemeClr val="tx1"/>
                </a:solidFill>
                <a:latin typeface="Palatino Linotype" panose="02040502050505030304" pitchFamily="18" charset="0"/>
              </a:rPr>
              <a:t>: HISD shall be named as an alternate employer on the workers’ compensation policy.</a:t>
            </a:r>
            <a:endParaRPr kumimoji="0" lang="en-US" sz="2200" b="1" i="0" u="none" strike="noStrike" kern="1200" cap="none" spc="0" normalizeH="0" baseline="0" noProof="0" dirty="0">
              <a:ln>
                <a:noFill/>
              </a:ln>
              <a:solidFill>
                <a:schemeClr val="tx1"/>
              </a:solidFill>
              <a:effectLst/>
              <a:uLnTx/>
              <a:uFillTx/>
              <a:latin typeface="Palatino Linotype" panose="02040502050505030304" pitchFamily="18" charset="0"/>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2200" b="0" i="0" u="none" strike="noStrike" kern="1200" cap="none" spc="0" normalizeH="0" baseline="0" noProof="0" dirty="0">
              <a:ln>
                <a:noFill/>
              </a:ln>
              <a:solidFill>
                <a:srgbClr val="D96364"/>
              </a:solidFill>
              <a:effectLst/>
              <a:uLnTx/>
              <a:uFillTx/>
              <a:latin typeface="Palatino Linotype" panose="02040502050505030304" pitchFamily="18" charset="0"/>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200" b="0" i="0" u="none" strike="noStrike" kern="1200" cap="none" spc="0" normalizeH="0" baseline="0" noProof="0" dirty="0">
                <a:ln>
                  <a:noFill/>
                </a:ln>
                <a:solidFill>
                  <a:srgbClr val="D96364"/>
                </a:solidFill>
                <a:effectLst/>
                <a:uLnTx/>
                <a:uFillTx/>
                <a:latin typeface="Palatino Linotype" panose="02040502050505030304" pitchFamily="18" charset="0"/>
                <a:ea typeface="+mn-ea"/>
                <a:cs typeface="+mn-cs"/>
              </a:rPr>
              <a:t>***This is REQUIRED.  Non-compliance </a:t>
            </a:r>
            <a:r>
              <a:rPr kumimoji="0" lang="en-US" sz="2200" b="0" i="0" u="sng" strike="noStrike" kern="1200" cap="none" spc="0" normalizeH="0" baseline="0" noProof="0" dirty="0">
                <a:ln>
                  <a:noFill/>
                </a:ln>
                <a:solidFill>
                  <a:srgbClr val="D96364"/>
                </a:solidFill>
                <a:effectLst/>
                <a:uLnTx/>
                <a:uFillTx/>
                <a:latin typeface="Palatino Linotype" panose="02040502050505030304" pitchFamily="18" charset="0"/>
                <a:ea typeface="+mn-ea"/>
                <a:cs typeface="+mn-cs"/>
              </a:rPr>
              <a:t>will</a:t>
            </a:r>
            <a:r>
              <a:rPr kumimoji="0" lang="en-US" sz="2200" b="0" i="0" u="none" strike="noStrike" kern="1200" cap="none" spc="0" normalizeH="0" baseline="0" noProof="0" dirty="0">
                <a:ln>
                  <a:noFill/>
                </a:ln>
                <a:solidFill>
                  <a:srgbClr val="D96364"/>
                </a:solidFill>
                <a:effectLst/>
                <a:uLnTx/>
                <a:uFillTx/>
                <a:latin typeface="Palatino Linotype" panose="02040502050505030304" pitchFamily="18" charset="0"/>
                <a:ea typeface="+mn-ea"/>
                <a:cs typeface="+mn-cs"/>
              </a:rPr>
              <a:t> disqualify vendors from this bid opportunity.***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7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7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200" b="0" i="0" u="none" strike="noStrike" kern="1200" cap="none" spc="0" normalizeH="0" baseline="0" noProof="0" dirty="0">
                <a:ln>
                  <a:noFill/>
                </a:ln>
                <a:solidFill>
                  <a:sysClr val="windowText" lastClr="000000"/>
                </a:solidFill>
                <a:effectLst/>
                <a:uLnTx/>
                <a:uFillTx/>
                <a:latin typeface="Palatino Linotype" panose="02040502050505030304" pitchFamily="18" charset="0"/>
                <a:ea typeface="+mn-ea"/>
                <a:cs typeface="+mn-cs"/>
              </a:rPr>
              <a:t>All questions regarding district insurance requirements should be directed to: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700" b="1" i="0" u="none" strike="noStrike" kern="1200" cap="none" spc="0" normalizeH="0" baseline="0" noProof="0" dirty="0">
              <a:ln>
                <a:noFill/>
              </a:ln>
              <a:solidFill>
                <a:srgbClr val="F9D04E"/>
              </a:solidFill>
              <a:effectLst/>
              <a:highlight>
                <a:srgbClr val="FFFF00"/>
              </a:highlight>
              <a:uLnTx/>
              <a:uFillTx/>
              <a:latin typeface="Palatino Linotype" panose="02040502050505030304" pitchFamily="18" charset="0"/>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200" b="1" i="0" u="none" strike="noStrike" kern="1200" cap="none" spc="0" normalizeH="0" baseline="0" noProof="0" dirty="0">
                <a:ln>
                  <a:noFill/>
                </a:ln>
                <a:effectLst/>
                <a:uLnTx/>
                <a:uFillTx/>
                <a:latin typeface="Palatino Linotype" panose="02040502050505030304" pitchFamily="18" charset="0"/>
                <a:ea typeface="+mn-ea"/>
                <a:cs typeface="+mn-cs"/>
              </a:rPr>
              <a:t>HISD </a:t>
            </a:r>
            <a:r>
              <a:rPr kumimoji="0" lang="en-US" sz="2200" b="1" i="0" u="none" strike="noStrike" kern="1200" cap="none" spc="0" normalizeH="0" baseline="0" noProof="0" dirty="0">
                <a:ln>
                  <a:noFill/>
                </a:ln>
                <a:solidFill>
                  <a:schemeClr val="bg2">
                    <a:lumMod val="50000"/>
                  </a:schemeClr>
                </a:solidFill>
                <a:effectLst/>
                <a:uLnTx/>
                <a:uFillTx/>
                <a:latin typeface="Palatino Linotype" panose="02040502050505030304" pitchFamily="18" charset="0"/>
                <a:ea typeface="+mn-ea"/>
                <a:cs typeface="+mn-cs"/>
                <a:hlinkClick r:id="rId3">
                  <a:extLst>
                    <a:ext uri="{A12FA001-AC4F-418D-AE19-62706E023703}">
                      <ahyp:hlinkClr xmlns:ahyp="http://schemas.microsoft.com/office/drawing/2018/hyperlinkcolor" val="tx"/>
                    </a:ext>
                  </a:extLst>
                </a:hlinkClick>
              </a:rPr>
              <a:t>Risk Management </a:t>
            </a:r>
            <a:r>
              <a:rPr kumimoji="0" lang="en-US" sz="2200" b="1" i="0" u="none" strike="noStrike" kern="1200" cap="none" spc="0" normalizeH="0" baseline="0" noProof="0" dirty="0">
                <a:ln>
                  <a:noFill/>
                </a:ln>
                <a:effectLst/>
                <a:uLnTx/>
                <a:uFillTx/>
                <a:latin typeface="Palatino Linotype" panose="02040502050505030304" pitchFamily="18" charset="0"/>
                <a:ea typeface="+mn-ea"/>
                <a:cs typeface="+mn-cs"/>
              </a:rPr>
              <a:t>Office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a:ln>
                  <a:noFill/>
                </a:ln>
                <a:effectLst/>
                <a:uLnTx/>
                <a:uFillTx/>
                <a:latin typeface="Palatino Linotype" panose="02040502050505030304" pitchFamily="18" charset="0"/>
                <a:ea typeface="+mn-ea"/>
                <a:cs typeface="+mn-cs"/>
                <a:hlinkClick r:id="rId3"/>
              </a:rPr>
              <a:t>Video</a:t>
            </a:r>
            <a:endParaRPr kumimoji="0" lang="en-US" sz="1600" b="1" i="0" u="none" strike="noStrike" kern="1200" cap="none" spc="0" normalizeH="0" baseline="0" noProof="0" dirty="0">
              <a:ln>
                <a:noFill/>
              </a:ln>
              <a:effectLst/>
              <a:uLnTx/>
              <a:uFillTx/>
              <a:latin typeface="Palatino Linotype" panose="02040502050505030304" pitchFamily="18" charset="0"/>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sz="1900" b="1" u="sng" dirty="0">
                <a:latin typeface="Palatino Linotype" panose="02040502050505030304" pitchFamily="18" charset="0"/>
              </a:rPr>
              <a:t>Representative Name</a:t>
            </a:r>
            <a:r>
              <a:rPr lang="en-US" sz="1900" b="1" dirty="0">
                <a:latin typeface="Palatino Linotype" panose="02040502050505030304" pitchFamily="18" charset="0"/>
              </a:rPr>
              <a:t>: Tonya McKinney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900" b="1" i="0" u="sng" strike="noStrike" kern="1200" cap="none" spc="0" normalizeH="0" baseline="0" noProof="0" dirty="0">
                <a:ln>
                  <a:noFill/>
                </a:ln>
                <a:effectLst/>
                <a:uLnTx/>
                <a:uFillTx/>
                <a:latin typeface="Palatino Linotype" panose="02040502050505030304" pitchFamily="18" charset="0"/>
                <a:ea typeface="+mn-ea"/>
                <a:cs typeface="+mn-cs"/>
              </a:rPr>
              <a:t>Representative Email</a:t>
            </a:r>
            <a:r>
              <a:rPr kumimoji="0" lang="en-US" sz="1900" b="1" i="0" u="none" strike="noStrike" kern="1200" cap="none" spc="0" normalizeH="0" baseline="0" noProof="0" dirty="0">
                <a:ln>
                  <a:noFill/>
                </a:ln>
                <a:effectLst/>
                <a:uLnTx/>
                <a:uFillTx/>
                <a:latin typeface="Palatino Linotype" panose="02040502050505030304" pitchFamily="18" charset="0"/>
                <a:ea typeface="+mn-ea"/>
                <a:cs typeface="+mn-cs"/>
              </a:rPr>
              <a:t>: Tonya.McKinney@houstonisd.org</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sz="1900" b="1" u="sng" dirty="0">
                <a:latin typeface="Palatino Linotype" panose="02040502050505030304" pitchFamily="18" charset="0"/>
              </a:rPr>
              <a:t>Representative Phone</a:t>
            </a:r>
            <a:r>
              <a:rPr lang="en-US" sz="1900" b="1" dirty="0">
                <a:latin typeface="Palatino Linotype" panose="02040502050505030304" pitchFamily="18" charset="0"/>
              </a:rPr>
              <a:t>: 713-556-9225</a:t>
            </a:r>
            <a:endParaRPr kumimoji="0" lang="en-US" sz="1900" b="1" i="0" u="none" strike="noStrike" kern="1200" cap="none" spc="0" normalizeH="0" baseline="0" noProof="0" dirty="0">
              <a:ln>
                <a:noFill/>
              </a:ln>
              <a:effectLst/>
              <a:uLnTx/>
              <a:uFillTx/>
              <a:latin typeface="Palatino Linotype" panose="02040502050505030304" pitchFamily="18" charset="0"/>
              <a:ea typeface="+mn-ea"/>
              <a:cs typeface="+mn-cs"/>
            </a:endParaRPr>
          </a:p>
        </p:txBody>
      </p:sp>
      <p:pic>
        <p:nvPicPr>
          <p:cNvPr id="4" name="Picture 3">
            <a:extLst>
              <a:ext uri="{FF2B5EF4-FFF2-40B4-BE49-F238E27FC236}">
                <a16:creationId xmlns:a16="http://schemas.microsoft.com/office/drawing/2014/main" id="{9D5113A8-052D-4509-BB59-536503BCF9CE}"/>
              </a:ext>
            </a:extLst>
          </p:cNvPr>
          <p:cNvPicPr>
            <a:picLocks noChangeAspect="1"/>
          </p:cNvPicPr>
          <p:nvPr/>
        </p:nvPicPr>
        <p:blipFill>
          <a:blip r:embed="rId4"/>
          <a:stretch>
            <a:fillRect/>
          </a:stretch>
        </p:blipFill>
        <p:spPr>
          <a:xfrm>
            <a:off x="536098" y="4572000"/>
            <a:ext cx="8071804" cy="6097"/>
          </a:xfrm>
          <a:prstGeom prst="rect">
            <a:avLst/>
          </a:prstGeom>
        </p:spPr>
      </p:pic>
    </p:spTree>
    <p:extLst>
      <p:ext uri="{BB962C8B-B14F-4D97-AF65-F5344CB8AC3E}">
        <p14:creationId xmlns:p14="http://schemas.microsoft.com/office/powerpoint/2010/main" val="3239638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501A07F-847F-6B59-99FF-F03D0770BF78}"/>
              </a:ext>
            </a:extLst>
          </p:cNvPr>
          <p:cNvSpPr>
            <a:spLocks noGrp="1"/>
          </p:cNvSpPr>
          <p:nvPr>
            <p:ph type="sldNum" sz="quarter" idx="12"/>
          </p:nvPr>
        </p:nvSpPr>
        <p:spPr/>
        <p:txBody>
          <a:bodyPr/>
          <a:lstStyle/>
          <a:p>
            <a:fld id="{BC410EEA-824F-4D46-AFE7-60426C8C06B0}" type="slidenum">
              <a:rPr lang="en-US" smtClean="0"/>
              <a:pPr/>
              <a:t>10</a:t>
            </a:fld>
            <a:endParaRPr lang="en-US" dirty="0"/>
          </a:p>
        </p:txBody>
      </p:sp>
      <p:sp>
        <p:nvSpPr>
          <p:cNvPr id="4" name="Title 3">
            <a:extLst>
              <a:ext uri="{FF2B5EF4-FFF2-40B4-BE49-F238E27FC236}">
                <a16:creationId xmlns:a16="http://schemas.microsoft.com/office/drawing/2014/main" id="{35C88B8E-6452-F97E-7BFB-F6306562BD6B}"/>
              </a:ext>
            </a:extLst>
          </p:cNvPr>
          <p:cNvSpPr>
            <a:spLocks noGrp="1"/>
          </p:cNvSpPr>
          <p:nvPr>
            <p:ph type="title"/>
          </p:nvPr>
        </p:nvSpPr>
        <p:spPr>
          <a:xfrm>
            <a:off x="457200" y="274638"/>
            <a:ext cx="8229600" cy="334962"/>
          </a:xfrm>
        </p:spPr>
        <p:txBody>
          <a:bodyPr>
            <a:noAutofit/>
          </a:bodyPr>
          <a:lstStyle/>
          <a:p>
            <a:r>
              <a:rPr lang="en-US" sz="2800" dirty="0"/>
              <a:t>Samples of Insurance Letter and ACORD Form</a:t>
            </a:r>
          </a:p>
        </p:txBody>
      </p:sp>
      <p:graphicFrame>
        <p:nvGraphicFramePr>
          <p:cNvPr id="5" name="Object 4">
            <a:extLst>
              <a:ext uri="{FF2B5EF4-FFF2-40B4-BE49-F238E27FC236}">
                <a16:creationId xmlns:a16="http://schemas.microsoft.com/office/drawing/2014/main" id="{0EDB1E4D-9A4C-67E1-DB27-E7917B25987B}"/>
              </a:ext>
            </a:extLst>
          </p:cNvPr>
          <p:cNvGraphicFramePr>
            <a:graphicFrameLocks noChangeAspect="1"/>
          </p:cNvGraphicFramePr>
          <p:nvPr>
            <p:extLst>
              <p:ext uri="{D42A27DB-BD31-4B8C-83A1-F6EECF244321}">
                <p14:modId xmlns:p14="http://schemas.microsoft.com/office/powerpoint/2010/main" val="4159944444"/>
              </p:ext>
            </p:extLst>
          </p:nvPr>
        </p:nvGraphicFramePr>
        <p:xfrm>
          <a:off x="304800" y="838200"/>
          <a:ext cx="3962400" cy="5410200"/>
        </p:xfrm>
        <a:graphic>
          <a:graphicData uri="http://schemas.openxmlformats.org/presentationml/2006/ole">
            <mc:AlternateContent xmlns:mc="http://schemas.openxmlformats.org/markup-compatibility/2006">
              <mc:Choice xmlns:v="urn:schemas-microsoft-com:vml" Requires="v">
                <p:oleObj name="Document" r:id="rId2" imgW="5956042" imgH="7343993" progId="Word.Document.12">
                  <p:link updateAutomatic="1"/>
                </p:oleObj>
              </mc:Choice>
              <mc:Fallback>
                <p:oleObj name="Document" r:id="rId2" imgW="5956042" imgH="7343993" progId="Word.Document.12">
                  <p:link updateAutomatic="1"/>
                  <p:pic>
                    <p:nvPicPr>
                      <p:cNvPr id="5" name="Object 4">
                        <a:extLst>
                          <a:ext uri="{FF2B5EF4-FFF2-40B4-BE49-F238E27FC236}">
                            <a16:creationId xmlns:a16="http://schemas.microsoft.com/office/drawing/2014/main" id="{0EDB1E4D-9A4C-67E1-DB27-E7917B25987B}"/>
                          </a:ext>
                        </a:extLst>
                      </p:cNvPr>
                      <p:cNvPicPr/>
                      <p:nvPr/>
                    </p:nvPicPr>
                    <p:blipFill>
                      <a:blip r:embed="rId3"/>
                      <a:stretch>
                        <a:fillRect/>
                      </a:stretch>
                    </p:blipFill>
                    <p:spPr>
                      <a:xfrm>
                        <a:off x="304800" y="838200"/>
                        <a:ext cx="3962400" cy="5410200"/>
                      </a:xfrm>
                      <a:prstGeom prst="rect">
                        <a:avLst/>
                      </a:prstGeom>
                      <a:ln>
                        <a:solidFill>
                          <a:schemeClr val="tx1"/>
                        </a:solidFill>
                      </a:ln>
                    </p:spPr>
                  </p:pic>
                </p:oleObj>
              </mc:Fallback>
            </mc:AlternateContent>
          </a:graphicData>
        </a:graphic>
      </p:graphicFrame>
      <p:pic>
        <p:nvPicPr>
          <p:cNvPr id="6" name="Picture 5">
            <a:extLst>
              <a:ext uri="{FF2B5EF4-FFF2-40B4-BE49-F238E27FC236}">
                <a16:creationId xmlns:a16="http://schemas.microsoft.com/office/drawing/2014/main" id="{4C665F45-4C0C-F44A-7A9D-85D8FC34B7F3}"/>
              </a:ext>
            </a:extLst>
          </p:cNvPr>
          <p:cNvPicPr>
            <a:picLocks noChangeAspect="1"/>
          </p:cNvPicPr>
          <p:nvPr/>
        </p:nvPicPr>
        <p:blipFill>
          <a:blip r:embed="rId4"/>
          <a:stretch>
            <a:fillRect/>
          </a:stretch>
        </p:blipFill>
        <p:spPr>
          <a:xfrm>
            <a:off x="4428068" y="838200"/>
            <a:ext cx="4411132" cy="5410200"/>
          </a:xfrm>
          <a:prstGeom prst="rect">
            <a:avLst/>
          </a:prstGeom>
          <a:solidFill>
            <a:schemeClr val="tx1"/>
          </a:solidFill>
          <a:ln>
            <a:solidFill>
              <a:schemeClr val="tx1"/>
            </a:solidFill>
          </a:ln>
        </p:spPr>
      </p:pic>
    </p:spTree>
    <p:extLst>
      <p:ext uri="{BB962C8B-B14F-4D97-AF65-F5344CB8AC3E}">
        <p14:creationId xmlns:p14="http://schemas.microsoft.com/office/powerpoint/2010/main" val="4056130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618359-A47A-032B-FC52-0434312FE960}"/>
              </a:ext>
            </a:extLst>
          </p:cNvPr>
          <p:cNvSpPr>
            <a:spLocks noGrp="1"/>
          </p:cNvSpPr>
          <p:nvPr>
            <p:ph type="sldNum" sz="quarter" idx="12"/>
          </p:nvPr>
        </p:nvSpPr>
        <p:spPr/>
        <p:txBody>
          <a:bodyPr/>
          <a:lstStyle/>
          <a:p>
            <a:fld id="{BC410EEA-824F-4D46-AFE7-60426C8C06B0}" type="slidenum">
              <a:rPr lang="en-US" smtClean="0"/>
              <a:pPr/>
              <a:t>11</a:t>
            </a:fld>
            <a:endParaRPr lang="en-US" dirty="0"/>
          </a:p>
        </p:txBody>
      </p:sp>
      <p:sp>
        <p:nvSpPr>
          <p:cNvPr id="4" name="Title 3">
            <a:extLst>
              <a:ext uri="{FF2B5EF4-FFF2-40B4-BE49-F238E27FC236}">
                <a16:creationId xmlns:a16="http://schemas.microsoft.com/office/drawing/2014/main" id="{ACB291EB-955A-280C-FB81-7E829D070144}"/>
              </a:ext>
            </a:extLst>
          </p:cNvPr>
          <p:cNvSpPr>
            <a:spLocks noGrp="1"/>
          </p:cNvSpPr>
          <p:nvPr>
            <p:ph type="title"/>
          </p:nvPr>
        </p:nvSpPr>
        <p:spPr>
          <a:xfrm>
            <a:off x="457200" y="274638"/>
            <a:ext cx="8229600" cy="639762"/>
          </a:xfrm>
        </p:spPr>
        <p:txBody>
          <a:bodyPr>
            <a:normAutofit fontScale="90000"/>
          </a:bodyPr>
          <a:lstStyle/>
          <a:p>
            <a:r>
              <a:rPr lang="en-US" sz="3200" dirty="0">
                <a:latin typeface="Palatino Linotype" panose="02040502050505030304" pitchFamily="18" charset="0"/>
              </a:rPr>
              <a:t>ETHICS &amp; COMPLIANCE</a:t>
            </a:r>
            <a:br>
              <a:rPr lang="en-US" dirty="0">
                <a:latin typeface="Palatino Linotype" panose="02040502050505030304" pitchFamily="18" charset="0"/>
              </a:rPr>
            </a:br>
            <a:r>
              <a:rPr lang="en-US" sz="3100" dirty="0">
                <a:latin typeface="Palatino Linotype" panose="02040502050505030304" pitchFamily="18" charset="0"/>
              </a:rPr>
              <a:t>Criminal History Background Check</a:t>
            </a:r>
            <a:endParaRPr lang="en-US" dirty="0">
              <a:latin typeface="Palatino Linotype" panose="02040502050505030304" pitchFamily="18" charset="0"/>
            </a:endParaRPr>
          </a:p>
        </p:txBody>
      </p:sp>
      <p:pic>
        <p:nvPicPr>
          <p:cNvPr id="5" name="Content Placeholder 5">
            <a:extLst>
              <a:ext uri="{FF2B5EF4-FFF2-40B4-BE49-F238E27FC236}">
                <a16:creationId xmlns:a16="http://schemas.microsoft.com/office/drawing/2014/main" id="{2ED7402D-F9B4-CCBF-E3CD-CA87D3DA48C4}"/>
              </a:ext>
            </a:extLst>
          </p:cNvPr>
          <p:cNvPicPr>
            <a:picLocks noGrp="1" noChangeAspect="1"/>
          </p:cNvPicPr>
          <p:nvPr>
            <p:ph idx="1"/>
          </p:nvPr>
        </p:nvPicPr>
        <p:blipFill>
          <a:blip r:embed="rId2"/>
          <a:stretch>
            <a:fillRect/>
          </a:stretch>
        </p:blipFill>
        <p:spPr>
          <a:xfrm>
            <a:off x="350021" y="1676400"/>
            <a:ext cx="4124347" cy="5012328"/>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74651D55-125F-4BAD-3FA1-61F3A10B322D}"/>
              </a:ext>
            </a:extLst>
          </p:cNvPr>
          <p:cNvPicPr>
            <a:picLocks noChangeAspect="1"/>
          </p:cNvPicPr>
          <p:nvPr/>
        </p:nvPicPr>
        <p:blipFill>
          <a:blip r:embed="rId3"/>
          <a:stretch>
            <a:fillRect/>
          </a:stretch>
        </p:blipFill>
        <p:spPr>
          <a:xfrm>
            <a:off x="4572000" y="1676400"/>
            <a:ext cx="4343400" cy="5012328"/>
          </a:xfrm>
          <a:prstGeom prst="rect">
            <a:avLst/>
          </a:prstGeom>
          <a:ln>
            <a:noFill/>
          </a:ln>
          <a:effectLst>
            <a:outerShdw blurRad="190500" algn="tl" rotWithShape="0">
              <a:srgbClr val="000000">
                <a:alpha val="70000"/>
              </a:srgbClr>
            </a:outerShdw>
          </a:effectLst>
        </p:spPr>
      </p:pic>
      <p:sp>
        <p:nvSpPr>
          <p:cNvPr id="8" name="Title 3">
            <a:extLst>
              <a:ext uri="{FF2B5EF4-FFF2-40B4-BE49-F238E27FC236}">
                <a16:creationId xmlns:a16="http://schemas.microsoft.com/office/drawing/2014/main" id="{2F9F3036-FACC-968E-359D-69F76AD4D29A}"/>
              </a:ext>
            </a:extLst>
          </p:cNvPr>
          <p:cNvSpPr txBox="1">
            <a:spLocks/>
          </p:cNvSpPr>
          <p:nvPr/>
        </p:nvSpPr>
        <p:spPr>
          <a:xfrm>
            <a:off x="457200" y="1066801"/>
            <a:ext cx="8229600" cy="533884"/>
          </a:xfrm>
          <a:prstGeom prst="rect">
            <a:avLst/>
          </a:prstGeom>
        </p:spPr>
        <p:txBody>
          <a:bodyPr vert="horz" rtlCol="0" anchor="ctr">
            <a:normAutofit fontScale="60000" lnSpcReduction="20000"/>
            <a:scene3d>
              <a:camera prst="orthographicFront"/>
              <a:lightRig rig="soft" dir="t"/>
            </a:scene3d>
            <a:sp3d prstMaterial="softEdge">
              <a:bevelT w="25400" h="25400"/>
            </a:sp3d>
          </a:bodyPr>
          <a:lstStyle>
            <a:lvl1pPr algn="l" rtl="0" eaLnBrk="1" latinLnBrk="0" hangingPunct="1">
              <a:spcBef>
                <a:spcPct val="0"/>
              </a:spcBef>
              <a:buNone/>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3200" dirty="0">
                <a:solidFill>
                  <a:srgbClr val="C00000"/>
                </a:solidFill>
                <a:latin typeface="Palatino Linotype" panose="02040502050505030304" pitchFamily="18" charset="0"/>
              </a:rPr>
              <a:t>Does this project involve direct, unsupervised contact with students?</a:t>
            </a:r>
            <a:endParaRPr lang="en-US"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3554191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3243" y="1441752"/>
            <a:ext cx="8382000" cy="4349448"/>
          </a:xfrm>
        </p:spPr>
        <p:txBody>
          <a:bodyPr>
            <a:noAutofit/>
          </a:bodyPr>
          <a:lstStyle/>
          <a:p>
            <a:pPr marL="319532" marR="72390" lvl="1" indent="0" algn="just" eaLnBrk="0" hangingPunct="0">
              <a:spcBef>
                <a:spcPts val="0"/>
              </a:spcBef>
              <a:buClrTx/>
              <a:buNone/>
            </a:pPr>
            <a:endParaRPr lang="en-US" sz="1600" spc="-5" dirty="0">
              <a:latin typeface="Palatino Linotype" panose="02040502050505030304" pitchFamily="18" charset="0"/>
              <a:ea typeface="Times New Roman" panose="02020603050405020304" pitchFamily="18" charset="0"/>
              <a:cs typeface="Arial Narrow" panose="020B0606020202030204" pitchFamily="34" charset="0"/>
            </a:endParaRPr>
          </a:p>
          <a:p>
            <a:r>
              <a:rPr lang="en-US" sz="2800" spc="-5" dirty="0">
                <a:latin typeface="Palatino Linotype" panose="02040502050505030304" pitchFamily="18" charset="0"/>
                <a:ea typeface="Times New Roman" panose="02020603050405020304" pitchFamily="18" charset="0"/>
                <a:cs typeface="Arial Narrow" panose="020B0606020202030204" pitchFamily="34" charset="0"/>
              </a:rPr>
              <a:t>Vendor questions and proposals must be submitted via the HISD electronic bidding portal (</a:t>
            </a:r>
            <a:r>
              <a:rPr lang="en-US" sz="2800" spc="-5" dirty="0" err="1">
                <a:latin typeface="Palatino Linotype" panose="02040502050505030304" pitchFamily="18" charset="0"/>
                <a:ea typeface="Times New Roman" panose="02020603050405020304" pitchFamily="18" charset="0"/>
                <a:cs typeface="Arial Narrow" panose="020B0606020202030204" pitchFamily="34" charset="0"/>
              </a:rPr>
              <a:t>IonWave</a:t>
            </a:r>
            <a:r>
              <a:rPr lang="en-US" sz="2800" spc="-5" dirty="0">
                <a:latin typeface="Palatino Linotype" panose="02040502050505030304" pitchFamily="18" charset="0"/>
                <a:ea typeface="Times New Roman" panose="02020603050405020304" pitchFamily="18" charset="0"/>
                <a:cs typeface="Arial Narrow" panose="020B0606020202030204" pitchFamily="34" charset="0"/>
              </a:rPr>
              <a:t>). Answers to questions will also be posted online.</a:t>
            </a:r>
            <a:r>
              <a:rPr lang="en-US" sz="2800" spc="-5" dirty="0">
                <a:solidFill>
                  <a:srgbClr val="FFFF00"/>
                </a:solidFill>
                <a:latin typeface="Palatino Linotype" panose="02040502050505030304" pitchFamily="18" charset="0"/>
                <a:ea typeface="Times New Roman" panose="02020603050405020304" pitchFamily="18" charset="0"/>
                <a:cs typeface="Arial Narrow" panose="020B0606020202030204" pitchFamily="34" charset="0"/>
              </a:rPr>
              <a:t> </a:t>
            </a:r>
          </a:p>
          <a:p>
            <a:endParaRPr lang="en-US" sz="1800" spc="-5" dirty="0">
              <a:latin typeface="Palatino Linotype" panose="02040502050505030304" pitchFamily="18" charset="0"/>
              <a:ea typeface="Times New Roman" panose="02020603050405020304" pitchFamily="18" charset="0"/>
              <a:cs typeface="Arial Narrow" panose="020B0606020202030204" pitchFamily="34" charset="0"/>
            </a:endParaRPr>
          </a:p>
          <a:p>
            <a:r>
              <a:rPr lang="en-US" sz="2800" spc="-5" dirty="0">
                <a:latin typeface="Palatino Linotype" panose="02040502050505030304" pitchFamily="18" charset="0"/>
                <a:ea typeface="Times New Roman" panose="02020603050405020304" pitchFamily="18" charset="0"/>
                <a:cs typeface="Arial Narrow" panose="020B0606020202030204" pitchFamily="34" charset="0"/>
              </a:rPr>
              <a:t>Click on the link below to register in </a:t>
            </a:r>
            <a:r>
              <a:rPr lang="en-US" sz="2800" spc="-5" dirty="0" err="1">
                <a:latin typeface="Palatino Linotype" panose="02040502050505030304" pitchFamily="18" charset="0"/>
                <a:ea typeface="Times New Roman" panose="02020603050405020304" pitchFamily="18" charset="0"/>
                <a:cs typeface="Arial Narrow" panose="020B0606020202030204" pitchFamily="34" charset="0"/>
              </a:rPr>
              <a:t>IonWave</a:t>
            </a:r>
            <a:r>
              <a:rPr lang="en-US" sz="2800" spc="-5" dirty="0">
                <a:latin typeface="Palatino Linotype" panose="02040502050505030304" pitchFamily="18" charset="0"/>
                <a:ea typeface="Times New Roman" panose="02020603050405020304" pitchFamily="18" charset="0"/>
                <a:cs typeface="Arial Narrow" panose="020B0606020202030204" pitchFamily="34" charset="0"/>
              </a:rPr>
              <a:t> and access all the solicitation documents: </a:t>
            </a:r>
            <a:r>
              <a:rPr lang="en-US" sz="2800" u="sng" dirty="0">
                <a:solidFill>
                  <a:srgbClr val="0070C0"/>
                </a:solidFill>
                <a:effectLst/>
                <a:latin typeface="Garamond" panose="02020404030301010803"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https://houstonisd.ionwave.net/Login.aspx</a:t>
            </a:r>
            <a:endParaRPr lang="en-US" sz="2800" spc="-5" dirty="0">
              <a:solidFill>
                <a:srgbClr val="0070C0"/>
              </a:solidFill>
              <a:latin typeface="Palatino Linotype" panose="02040502050505030304" pitchFamily="18" charset="0"/>
              <a:ea typeface="Times New Roman" panose="02020603050405020304" pitchFamily="18" charset="0"/>
              <a:cs typeface="Arial Narrow" panose="020B0606020202030204" pitchFamily="34" charset="0"/>
            </a:endParaRPr>
          </a:p>
          <a:p>
            <a:endParaRPr lang="en-US" sz="1900" b="1" spc="-5" dirty="0">
              <a:latin typeface="Palatino Linotype" panose="02040502050505030304" pitchFamily="18" charset="0"/>
              <a:ea typeface="Times New Roman" panose="02020603050405020304" pitchFamily="18" charset="0"/>
              <a:cs typeface="Arial Narrow" panose="020B0606020202030204" pitchFamily="34" charset="0"/>
            </a:endParaRPr>
          </a:p>
          <a:p>
            <a:pPr marL="630936" lvl="2" indent="0">
              <a:buNone/>
            </a:pPr>
            <a:r>
              <a:rPr lang="en-US" sz="1600" b="1" spc="-5" dirty="0">
                <a:latin typeface="Palatino Linotype" panose="02040502050505030304" pitchFamily="18" charset="0"/>
                <a:ea typeface="Times New Roman" panose="02020603050405020304" pitchFamily="18" charset="0"/>
                <a:cs typeface="Arial Narrow" panose="020B0606020202030204" pitchFamily="34" charset="0"/>
              </a:rPr>
              <a:t>	</a:t>
            </a:r>
            <a:endParaRPr lang="en-US" sz="2000" u="sng" spc="-5" dirty="0">
              <a:latin typeface="Palatino Linotype" panose="02040502050505030304" pitchFamily="18" charset="0"/>
              <a:ea typeface="Times New Roman" panose="02020603050405020304" pitchFamily="18" charset="0"/>
              <a:cs typeface="Arial Narrow" panose="020B0606020202030204" pitchFamily="34" charset="0"/>
            </a:endParaRPr>
          </a:p>
          <a:p>
            <a:pPr marL="207518" marR="72390" indent="-400050" algn="just" eaLnBrk="0" hangingPunct="0">
              <a:spcBef>
                <a:spcPts val="0"/>
              </a:spcBef>
              <a:buFont typeface="+mj-lt"/>
              <a:buAutoNum type="romanLcPeriod"/>
            </a:pPr>
            <a:endParaRPr lang="en-US" sz="2000" spc="-5" dirty="0">
              <a:latin typeface="Palatino Linotype" panose="02040502050505030304" pitchFamily="18" charset="0"/>
              <a:ea typeface="Times New Roman" panose="02020603050405020304" pitchFamily="18" charset="0"/>
              <a:cs typeface="Arial Narrow" panose="020B0606020202030204" pitchFamily="34" charset="0"/>
            </a:endParaRPr>
          </a:p>
          <a:p>
            <a:pPr marL="1200150" lvl="2" indent="-285750">
              <a:buFont typeface="Wingdings" panose="05000000000000000000" pitchFamily="2" charset="2"/>
              <a:buChar char="q"/>
            </a:pPr>
            <a:endParaRPr lang="en-US" sz="2000" dirty="0">
              <a:latin typeface="Palatino Linotype" panose="02040502050505030304" pitchFamily="18" charset="0"/>
            </a:endParaRPr>
          </a:p>
          <a:p>
            <a:endParaRPr lang="en-US" sz="2000" dirty="0">
              <a:latin typeface="Palatino Linotype" panose="02040502050505030304" pitchFamily="18" charset="0"/>
            </a:endParaRPr>
          </a:p>
        </p:txBody>
      </p:sp>
      <p:sp>
        <p:nvSpPr>
          <p:cNvPr id="4" name="Slide Number Placeholder 3">
            <a:extLst>
              <a:ext uri="{FF2B5EF4-FFF2-40B4-BE49-F238E27FC236}">
                <a16:creationId xmlns:a16="http://schemas.microsoft.com/office/drawing/2014/main" id="{54F38347-1319-49C1-B7B0-311F428CABF7}"/>
              </a:ext>
            </a:extLst>
          </p:cNvPr>
          <p:cNvSpPr>
            <a:spLocks noGrp="1"/>
          </p:cNvSpPr>
          <p:nvPr>
            <p:ph type="sldNum" sz="quarter" idx="12"/>
          </p:nvPr>
        </p:nvSpPr>
        <p:spPr/>
        <p:txBody>
          <a:bodyPr/>
          <a:lstStyle/>
          <a:p>
            <a:fld id="{BC410EEA-824F-4D46-AFE7-60426C8C06B0}" type="slidenum">
              <a:rPr lang="en-US" smtClean="0"/>
              <a:pPr/>
              <a:t>12</a:t>
            </a:fld>
            <a:endParaRPr lang="en-US" dirty="0"/>
          </a:p>
        </p:txBody>
      </p:sp>
      <p:sp>
        <p:nvSpPr>
          <p:cNvPr id="3" name="Title 2"/>
          <p:cNvSpPr>
            <a:spLocks noGrp="1"/>
          </p:cNvSpPr>
          <p:nvPr>
            <p:ph type="title"/>
          </p:nvPr>
        </p:nvSpPr>
        <p:spPr/>
        <p:txBody>
          <a:bodyPr>
            <a:noAutofit/>
          </a:bodyPr>
          <a:lstStyle/>
          <a:p>
            <a:r>
              <a:rPr lang="en-US" dirty="0">
                <a:solidFill>
                  <a:srgbClr val="24383C"/>
                </a:solidFill>
                <a:latin typeface="Palatino Linotype" panose="02040502050505030304" pitchFamily="18" charset="0"/>
              </a:rPr>
              <a:t>Proposal Submission Overview </a:t>
            </a:r>
          </a:p>
        </p:txBody>
      </p:sp>
    </p:spTree>
    <p:extLst>
      <p:ext uri="{BB962C8B-B14F-4D97-AF65-F5344CB8AC3E}">
        <p14:creationId xmlns:p14="http://schemas.microsoft.com/office/powerpoint/2010/main" val="2038344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7F3D7A-64B2-48A7-8BC6-4D8666657A28}"/>
              </a:ext>
            </a:extLst>
          </p:cNvPr>
          <p:cNvSpPr>
            <a:spLocks noGrp="1"/>
          </p:cNvSpPr>
          <p:nvPr>
            <p:ph idx="1"/>
          </p:nvPr>
        </p:nvSpPr>
        <p:spPr/>
        <p:txBody>
          <a:bodyPr/>
          <a:lstStyle/>
          <a:p>
            <a:pPr>
              <a:lnSpc>
                <a:spcPct val="150000"/>
              </a:lnSpc>
            </a:pPr>
            <a:r>
              <a:rPr lang="en-US" dirty="0">
                <a:latin typeface="Palatino Linotype" panose="02040502050505030304" pitchFamily="18" charset="0"/>
              </a:rPr>
              <a:t>Event Details</a:t>
            </a:r>
          </a:p>
          <a:p>
            <a:pPr>
              <a:lnSpc>
                <a:spcPct val="150000"/>
              </a:lnSpc>
            </a:pPr>
            <a:r>
              <a:rPr lang="en-US" dirty="0">
                <a:latin typeface="Palatino Linotype" panose="02040502050505030304" pitchFamily="18" charset="0"/>
              </a:rPr>
              <a:t>Questions</a:t>
            </a:r>
          </a:p>
          <a:p>
            <a:pPr>
              <a:lnSpc>
                <a:spcPct val="150000"/>
              </a:lnSpc>
            </a:pPr>
            <a:r>
              <a:rPr lang="en-US" dirty="0">
                <a:latin typeface="Palatino Linotype" panose="02040502050505030304" pitchFamily="18" charset="0"/>
              </a:rPr>
              <a:t>Attachments</a:t>
            </a:r>
          </a:p>
          <a:p>
            <a:pPr>
              <a:lnSpc>
                <a:spcPct val="150000"/>
              </a:lnSpc>
            </a:pPr>
            <a:r>
              <a:rPr lang="en-US" dirty="0">
                <a:latin typeface="Palatino Linotype" panose="02040502050505030304" pitchFamily="18" charset="0"/>
              </a:rPr>
              <a:t>Attributes</a:t>
            </a:r>
          </a:p>
          <a:p>
            <a:pPr>
              <a:lnSpc>
                <a:spcPct val="150000"/>
              </a:lnSpc>
            </a:pPr>
            <a:r>
              <a:rPr lang="en-US" dirty="0">
                <a:latin typeface="Palatino Linotype" panose="02040502050505030304" pitchFamily="18" charset="0"/>
              </a:rPr>
              <a:t>Response Attachments</a:t>
            </a:r>
          </a:p>
          <a:p>
            <a:pPr>
              <a:lnSpc>
                <a:spcPct val="150000"/>
              </a:lnSpc>
            </a:pPr>
            <a:r>
              <a:rPr lang="en-US" dirty="0">
                <a:latin typeface="Palatino Linotype" panose="02040502050505030304" pitchFamily="18" charset="0"/>
              </a:rPr>
              <a:t>Response Submission (electronic signature)</a:t>
            </a:r>
          </a:p>
        </p:txBody>
      </p:sp>
      <p:sp>
        <p:nvSpPr>
          <p:cNvPr id="3" name="Slide Number Placeholder 2">
            <a:extLst>
              <a:ext uri="{FF2B5EF4-FFF2-40B4-BE49-F238E27FC236}">
                <a16:creationId xmlns:a16="http://schemas.microsoft.com/office/drawing/2014/main" id="{34FF361D-1240-462B-B278-D2E84D6A1054}"/>
              </a:ext>
            </a:extLst>
          </p:cNvPr>
          <p:cNvSpPr>
            <a:spLocks noGrp="1"/>
          </p:cNvSpPr>
          <p:nvPr>
            <p:ph type="sldNum" sz="quarter" idx="12"/>
          </p:nvPr>
        </p:nvSpPr>
        <p:spPr/>
        <p:txBody>
          <a:bodyPr/>
          <a:lstStyle/>
          <a:p>
            <a:fld id="{BC410EEA-824F-4D46-AFE7-60426C8C06B0}" type="slidenum">
              <a:rPr lang="en-US" smtClean="0"/>
              <a:pPr/>
              <a:t>13</a:t>
            </a:fld>
            <a:endParaRPr lang="en-US" dirty="0"/>
          </a:p>
        </p:txBody>
      </p:sp>
      <p:sp>
        <p:nvSpPr>
          <p:cNvPr id="4" name="Title 3">
            <a:extLst>
              <a:ext uri="{FF2B5EF4-FFF2-40B4-BE49-F238E27FC236}">
                <a16:creationId xmlns:a16="http://schemas.microsoft.com/office/drawing/2014/main" id="{7A540C47-D61D-4AFB-A607-77E17DE020B2}"/>
              </a:ext>
            </a:extLst>
          </p:cNvPr>
          <p:cNvSpPr>
            <a:spLocks noGrp="1"/>
          </p:cNvSpPr>
          <p:nvPr>
            <p:ph type="title"/>
          </p:nvPr>
        </p:nvSpPr>
        <p:spPr/>
        <p:txBody>
          <a:bodyPr/>
          <a:lstStyle/>
          <a:p>
            <a:r>
              <a:rPr lang="en-US" dirty="0" err="1">
                <a:solidFill>
                  <a:srgbClr val="24383C"/>
                </a:solidFill>
                <a:latin typeface="Palatino Linotype" panose="02040502050505030304" pitchFamily="18" charset="0"/>
              </a:rPr>
              <a:t>IonWave</a:t>
            </a:r>
            <a:r>
              <a:rPr lang="en-US" dirty="0">
                <a:solidFill>
                  <a:srgbClr val="24383C"/>
                </a:solidFill>
                <a:latin typeface="Palatino Linotype" panose="02040502050505030304" pitchFamily="18" charset="0"/>
              </a:rPr>
              <a:t> Navigation	</a:t>
            </a:r>
          </a:p>
        </p:txBody>
      </p:sp>
    </p:spTree>
    <p:extLst>
      <p:ext uri="{BB962C8B-B14F-4D97-AF65-F5344CB8AC3E}">
        <p14:creationId xmlns:p14="http://schemas.microsoft.com/office/powerpoint/2010/main" val="3098234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4ABC54-93F3-6698-1D25-C3078663FBCE}"/>
              </a:ext>
            </a:extLst>
          </p:cNvPr>
          <p:cNvSpPr>
            <a:spLocks noGrp="1"/>
          </p:cNvSpPr>
          <p:nvPr>
            <p:ph idx="1"/>
          </p:nvPr>
        </p:nvSpPr>
        <p:spPr>
          <a:xfrm>
            <a:off x="413359" y="1905000"/>
            <a:ext cx="8229600" cy="3352800"/>
          </a:xfrm>
        </p:spPr>
        <p:txBody>
          <a:bodyPr/>
          <a:lstStyle/>
          <a:p>
            <a:pPr marL="109728" indent="0">
              <a:buNone/>
            </a:pPr>
            <a:r>
              <a:rPr lang="en-US" dirty="0">
                <a:latin typeface="Palatino Linotype" panose="02040502050505030304" pitchFamily="18" charset="0"/>
              </a:rPr>
              <a:t>Houston ISD </a:t>
            </a:r>
            <a:r>
              <a:rPr lang="en-US" b="1" dirty="0">
                <a:latin typeface="Palatino Linotype" panose="02040502050505030304" pitchFamily="18" charset="0"/>
              </a:rPr>
              <a:t>Purchasing Services </a:t>
            </a:r>
            <a:r>
              <a:rPr lang="en-US" dirty="0">
                <a:latin typeface="Palatino Linotype" panose="02040502050505030304" pitchFamily="18" charset="0"/>
              </a:rPr>
              <a:t>thanks you for attending this pre-proposal conference and for your interest in doing business with HISD.  </a:t>
            </a:r>
          </a:p>
          <a:p>
            <a:pPr marL="109728" indent="0">
              <a:buNone/>
            </a:pPr>
            <a:endParaRPr lang="en-US" dirty="0">
              <a:solidFill>
                <a:srgbClr val="C00000"/>
              </a:solidFill>
              <a:latin typeface="Palatino Linotype" panose="02040502050505030304" pitchFamily="18" charset="0"/>
            </a:endParaRPr>
          </a:p>
          <a:p>
            <a:pPr marL="109728" indent="0">
              <a:buNone/>
            </a:pPr>
            <a:r>
              <a:rPr lang="en-US" dirty="0">
                <a:solidFill>
                  <a:srgbClr val="C00000"/>
                </a:solidFill>
                <a:latin typeface="Palatino Linotype" panose="02040502050505030304" pitchFamily="18" charset="0"/>
              </a:rPr>
              <a:t>Please remember that late submissions are not accepted, so don’t miss this opportunity and submit your proposal early!</a:t>
            </a:r>
          </a:p>
          <a:p>
            <a:pPr marL="109728" indent="0">
              <a:buNone/>
            </a:pPr>
            <a:endParaRPr lang="en-US" dirty="0">
              <a:latin typeface="Palatino Linotype" panose="02040502050505030304" pitchFamily="18" charset="0"/>
            </a:endParaRPr>
          </a:p>
        </p:txBody>
      </p:sp>
      <p:sp>
        <p:nvSpPr>
          <p:cNvPr id="3" name="Slide Number Placeholder 2">
            <a:extLst>
              <a:ext uri="{FF2B5EF4-FFF2-40B4-BE49-F238E27FC236}">
                <a16:creationId xmlns:a16="http://schemas.microsoft.com/office/drawing/2014/main" id="{8D1B91E1-6659-417B-BBC2-A386D7C3AF46}"/>
              </a:ext>
            </a:extLst>
          </p:cNvPr>
          <p:cNvSpPr>
            <a:spLocks noGrp="1"/>
          </p:cNvSpPr>
          <p:nvPr>
            <p:ph type="sldNum" sz="quarter" idx="12"/>
          </p:nvPr>
        </p:nvSpPr>
        <p:spPr/>
        <p:txBody>
          <a:bodyPr/>
          <a:lstStyle/>
          <a:p>
            <a:fld id="{BC410EEA-824F-4D46-AFE7-60426C8C06B0}" type="slidenum">
              <a:rPr lang="en-US" smtClean="0"/>
              <a:pPr/>
              <a:t>14</a:t>
            </a:fld>
            <a:endParaRPr lang="en-US" dirty="0"/>
          </a:p>
        </p:txBody>
      </p:sp>
      <p:sp>
        <p:nvSpPr>
          <p:cNvPr id="4" name="Title 3">
            <a:extLst>
              <a:ext uri="{FF2B5EF4-FFF2-40B4-BE49-F238E27FC236}">
                <a16:creationId xmlns:a16="http://schemas.microsoft.com/office/drawing/2014/main" id="{357739FB-93BA-6268-BAFB-9D8A4953B6E8}"/>
              </a:ext>
            </a:extLst>
          </p:cNvPr>
          <p:cNvSpPr>
            <a:spLocks noGrp="1"/>
          </p:cNvSpPr>
          <p:nvPr>
            <p:ph type="title"/>
          </p:nvPr>
        </p:nvSpPr>
        <p:spPr>
          <a:xfrm>
            <a:off x="377416" y="533400"/>
            <a:ext cx="8229600" cy="838200"/>
          </a:xfrm>
        </p:spPr>
        <p:txBody>
          <a:bodyPr>
            <a:normAutofit/>
          </a:bodyPr>
          <a:lstStyle/>
          <a:p>
            <a:r>
              <a:rPr lang="en-US" sz="4800" dirty="0">
                <a:latin typeface="Palatino Linotype" panose="02040502050505030304" pitchFamily="18" charset="0"/>
              </a:rPr>
              <a:t>Thank you!</a:t>
            </a:r>
          </a:p>
        </p:txBody>
      </p:sp>
    </p:spTree>
    <p:extLst>
      <p:ext uri="{BB962C8B-B14F-4D97-AF65-F5344CB8AC3E}">
        <p14:creationId xmlns:p14="http://schemas.microsoft.com/office/powerpoint/2010/main" val="42153579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1">
      <a:dk1>
        <a:sysClr val="windowText" lastClr="000000"/>
      </a:dk1>
      <a:lt1>
        <a:sysClr val="window" lastClr="FFFFFF"/>
      </a:lt1>
      <a:dk2>
        <a:srgbClr val="464646"/>
      </a:dk2>
      <a:lt2>
        <a:srgbClr val="DEF5FA"/>
      </a:lt2>
      <a:accent1>
        <a:srgbClr val="00A3AF"/>
      </a:accent1>
      <a:accent2>
        <a:srgbClr val="24383C"/>
      </a:accent2>
      <a:accent3>
        <a:srgbClr val="006F5B"/>
      </a:accent3>
      <a:accent4>
        <a:srgbClr val="4975BD"/>
      </a:accent4>
      <a:accent5>
        <a:srgbClr val="474F99"/>
      </a:accent5>
      <a:accent6>
        <a:srgbClr val="6DB83D"/>
      </a:accent6>
      <a:hlink>
        <a:srgbClr val="D96364"/>
      </a:hlink>
      <a:folHlink>
        <a:srgbClr val="F9D04E"/>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130000" t="-95000" r="40000" b="21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d09050b-ebd3-42df-a96a-d373289ddd74" xsi:nil="true"/>
    <lcf76f155ced4ddcb4097134ff3c332f xmlns="d9cbceba-c8fc-41a6-af89-dcf34ce6778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63338DBF2F6A4FB6D874858EAC9429" ma:contentTypeVersion="16" ma:contentTypeDescription="Create a new document." ma:contentTypeScope="" ma:versionID="30bccbf8ddac414b43e43d7373522d15">
  <xsd:schema xmlns:xsd="http://www.w3.org/2001/XMLSchema" xmlns:xs="http://www.w3.org/2001/XMLSchema" xmlns:p="http://schemas.microsoft.com/office/2006/metadata/properties" xmlns:ns2="d9cbceba-c8fc-41a6-af89-dcf34ce67781" xmlns:ns3="2d09050b-ebd3-42df-a96a-d373289ddd74" targetNamespace="http://schemas.microsoft.com/office/2006/metadata/properties" ma:root="true" ma:fieldsID="6a4c21e06f6267577246280086f9eece" ns2:_="" ns3:_="">
    <xsd:import namespace="d9cbceba-c8fc-41a6-af89-dcf34ce67781"/>
    <xsd:import namespace="2d09050b-ebd3-42df-a96a-d373289ddd7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cbceba-c8fc-41a6-af89-dcf34ce677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3d05eac-c0cb-4ba2-8f6a-3e450bdddeb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d09050b-ebd3-42df-a96a-d373289ddd74"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d02376b-9696-42c0-bb68-bbe5f31760a3}" ma:internalName="TaxCatchAll" ma:showField="CatchAllData" ma:web="2d09050b-ebd3-42df-a96a-d373289ddd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EA4E31-1639-407A-8672-5A6AA9A99129}">
  <ds:schemaRefs>
    <ds:schemaRef ds:uri="http://schemas.microsoft.com/office/infopath/2007/PartnerControls"/>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6b146afe-f169-4685-8f13-07a76a781509"/>
    <ds:schemaRef ds:uri="http://schemas.openxmlformats.org/package/2006/metadata/core-properties"/>
    <ds:schemaRef ds:uri="548187de-7c46-44a8-bff4-67d9f9758380"/>
    <ds:schemaRef ds:uri="http://purl.org/dc/dcmitype/"/>
    <ds:schemaRef ds:uri="2d09050b-ebd3-42df-a96a-d373289ddd74"/>
    <ds:schemaRef ds:uri="d9cbceba-c8fc-41a6-af89-dcf34ce67781"/>
  </ds:schemaRefs>
</ds:datastoreItem>
</file>

<file path=customXml/itemProps2.xml><?xml version="1.0" encoding="utf-8"?>
<ds:datastoreItem xmlns:ds="http://schemas.openxmlformats.org/officeDocument/2006/customXml" ds:itemID="{E1E5F8D0-F796-4EC1-B9A3-5E4EBBB21215}">
  <ds:schemaRefs>
    <ds:schemaRef ds:uri="http://schemas.microsoft.com/sharepoint/v3/contenttype/forms"/>
  </ds:schemaRefs>
</ds:datastoreItem>
</file>

<file path=customXml/itemProps3.xml><?xml version="1.0" encoding="utf-8"?>
<ds:datastoreItem xmlns:ds="http://schemas.openxmlformats.org/officeDocument/2006/customXml" ds:itemID="{C838EDF5-A1B0-47D9-852D-AF1A196409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cbceba-c8fc-41a6-af89-dcf34ce67781"/>
    <ds:schemaRef ds:uri="2d09050b-ebd3-42df-a96a-d373289ddd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349</TotalTime>
  <Words>1715</Words>
  <Application>Microsoft Office PowerPoint</Application>
  <PresentationFormat>On-screen Show (4:3)</PresentationFormat>
  <Paragraphs>158</Paragraphs>
  <Slides>14</Slides>
  <Notes>10</Notes>
  <HiddenSlides>0</HiddenSlides>
  <MMClips>0</MMClips>
  <ScaleCrop>false</ScaleCrop>
  <HeadingPairs>
    <vt:vector size="8" baseType="variant">
      <vt:variant>
        <vt:lpstr>Fonts Used</vt:lpstr>
      </vt:variant>
      <vt:variant>
        <vt:i4>9</vt:i4>
      </vt:variant>
      <vt:variant>
        <vt:lpstr>Theme</vt:lpstr>
      </vt:variant>
      <vt:variant>
        <vt:i4>1</vt:i4>
      </vt:variant>
      <vt:variant>
        <vt:lpstr>Links</vt:lpstr>
      </vt:variant>
      <vt:variant>
        <vt:i4>1</vt:i4>
      </vt:variant>
      <vt:variant>
        <vt:lpstr>Slide Titles</vt:lpstr>
      </vt:variant>
      <vt:variant>
        <vt:i4>14</vt:i4>
      </vt:variant>
    </vt:vector>
  </HeadingPairs>
  <TitlesOfParts>
    <vt:vector size="25" baseType="lpstr">
      <vt:lpstr>Arial</vt:lpstr>
      <vt:lpstr>Calibri</vt:lpstr>
      <vt:lpstr>Garamond</vt:lpstr>
      <vt:lpstr>Lucida Sans Unicode</vt:lpstr>
      <vt:lpstr>Palatino Linotype</vt:lpstr>
      <vt:lpstr>Verdana</vt:lpstr>
      <vt:lpstr>Wingdings</vt:lpstr>
      <vt:lpstr>Wingdings 2</vt:lpstr>
      <vt:lpstr>Wingdings 3</vt:lpstr>
      <vt:lpstr>Concourse</vt:lpstr>
      <vt:lpstr>file:///\\hmw80-rs01\purchasing\Projects%2016\16-03-10-A%20District%20Instructional%20Software\Step%205%20Sourcing%20Strategy\The%20RFP%20Document\Procurement%20Website\Addendum\Insrurance%20Letter%20Simplified%201.docx</vt:lpstr>
      <vt:lpstr>Pre-Proposal Conference </vt:lpstr>
      <vt:lpstr>AGENDA</vt:lpstr>
      <vt:lpstr>Pre-Proposal Conference House Rules</vt:lpstr>
      <vt:lpstr>Code of Silence (Board Policy CAA (LOCAL))</vt:lpstr>
      <vt:lpstr>Scope and Specifications</vt:lpstr>
      <vt:lpstr>This is an E-Rate eligible project</vt:lpstr>
      <vt:lpstr>Project Timeline</vt:lpstr>
      <vt:lpstr>BUSINESS ASSISTANCE OFFICE   Form A: HUB Instructions and Participation Plan</vt:lpstr>
      <vt:lpstr>RISK MANAGEMENT OFFICE  Insurance Requirements</vt:lpstr>
      <vt:lpstr>Samples of Insurance Letter and ACORD Form</vt:lpstr>
      <vt:lpstr>ETHICS &amp; COMPLIANCE Criminal History Background Check</vt:lpstr>
      <vt:lpstr>Proposal Submission Overview </vt:lpstr>
      <vt:lpstr>IonWave Navigation </vt:lpstr>
      <vt:lpstr>Thank you!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21-04-01 Pre-Proposal Presentation</dc:title>
  <dc:creator>Cortez, Jennifer L</dc:creator>
  <cp:keywords/>
  <cp:lastModifiedBy>Candice Hall</cp:lastModifiedBy>
  <cp:revision>9</cp:revision>
  <dcterms:created xsi:type="dcterms:W3CDTF">2016-05-24T19:48:54Z</dcterms:created>
  <dcterms:modified xsi:type="dcterms:W3CDTF">2026-10-17T15:28:29Z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TC101671239990</vt:lpwstr>
  </property>
  <property fmtid="{D5CDD505-2E9C-101B-9397-08002B2CF9AE}" pid="3" name="ContentTypeId">
    <vt:lpwstr>0x0101008B63338DBF2F6A4FB6D874858EAC9429</vt:lpwstr>
  </property>
  <property fmtid="{D5CDD505-2E9C-101B-9397-08002B2CF9AE}" pid="4" name="MediaServiceImageTags">
    <vt:lpwstr/>
  </property>
</Properties>
</file>