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2"/>
  </p:notesMasterIdLst>
  <p:sldIdLst>
    <p:sldId id="343" r:id="rId5"/>
    <p:sldId id="360" r:id="rId6"/>
    <p:sldId id="366" r:id="rId7"/>
    <p:sldId id="367" r:id="rId8"/>
    <p:sldId id="368" r:id="rId9"/>
    <p:sldId id="400" r:id="rId10"/>
    <p:sldId id="399" r:id="rId11"/>
    <p:sldId id="370" r:id="rId12"/>
    <p:sldId id="371" r:id="rId13"/>
    <p:sldId id="372" r:id="rId14"/>
    <p:sldId id="378" r:id="rId15"/>
    <p:sldId id="379" r:id="rId16"/>
    <p:sldId id="374" r:id="rId17"/>
    <p:sldId id="375" r:id="rId18"/>
    <p:sldId id="376" r:id="rId19"/>
    <p:sldId id="377" r:id="rId20"/>
    <p:sldId id="398" r:id="rId21"/>
    <p:sldId id="380" r:id="rId22"/>
    <p:sldId id="389" r:id="rId23"/>
    <p:sldId id="391" r:id="rId24"/>
    <p:sldId id="392" r:id="rId25"/>
    <p:sldId id="394" r:id="rId26"/>
    <p:sldId id="396" r:id="rId27"/>
    <p:sldId id="397" r:id="rId28"/>
    <p:sldId id="401" r:id="rId29"/>
    <p:sldId id="403" r:id="rId30"/>
    <p:sldId id="405" r:id="rId31"/>
    <p:sldId id="406" r:id="rId32"/>
    <p:sldId id="415" r:id="rId33"/>
    <p:sldId id="407" r:id="rId34"/>
    <p:sldId id="408" r:id="rId35"/>
    <p:sldId id="409" r:id="rId36"/>
    <p:sldId id="411" r:id="rId37"/>
    <p:sldId id="412" r:id="rId38"/>
    <p:sldId id="413" r:id="rId39"/>
    <p:sldId id="414" r:id="rId40"/>
    <p:sldId id="410"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5E2B907-AB20-DADD-C76D-FEDC2FD123F3}" name="Timperman, Molly (IDOA)" initials="" userId="S::MoTimperman@idoa.IN.gov::84607682-cb00-4770-8045-052e74fb35cb" providerId="AD"/>
  <p188:author id="{9D18DA0F-99DB-94EC-9B46-3FEE5BE67362}" name="Clifton, Brandon" initials="CB" userId="S::BClifton@idoa.IN.gov::e629c1b3-baed-41e6-8648-3065f7920a56" providerId="AD"/>
  <p188:author id="{1A8B9540-5F66-EEBE-A4B3-6C53CFB0FC18}" name="Timperman, Molly (IDOA)" initials="TM" userId="S::motimperman@idoa.in.gov::84607682-cb00-4770-8045-052e74fb35cb" providerId="AD"/>
  <p188:author id="{33EACE8B-9FC6-6325-C16A-0A5DFEE7CCBC}" name="Shelby, Kate" initials="KS" userId="S::KaShelby@idoa.IN.gov::ad5e2485-0b62-416e-ba72-fbbc12051567" providerId="AD"/>
  <p188:author id="{18B36DDB-417B-0944-AA52-FF69AFBBC3A3}" name="Alexander, Angie" initials="AA" userId="S::AngAlexander@idoa.IN.gov::8c3ae4c6-11b8-4828-870b-fb090e47428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B426"/>
    <a:srgbClr val="A57D33"/>
    <a:srgbClr val="C591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9481C7-B76C-43ED-B341-342008E93CD6}" v="3" dt="2026-09-24T18:00:50.4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189" autoAdjust="0"/>
  </p:normalViewPr>
  <p:slideViewPr>
    <p:cSldViewPr snapToGrid="0">
      <p:cViewPr varScale="1">
        <p:scale>
          <a:sx n="96" d="100"/>
          <a:sy n="96" d="100"/>
        </p:scale>
        <p:origin x="11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cho, Maria  (Daniela)" userId="12727aaf-d5cb-41c6-acfc-16f47ff80d71" providerId="ADAL" clId="{CAE1F8C6-2208-45BD-ADDE-01BFDBBD218F}"/>
    <pc:docChg chg="undo redo custSel modSld">
      <pc:chgData name="Cacho, Maria  (Daniela)" userId="12727aaf-d5cb-41c6-acfc-16f47ff80d71" providerId="ADAL" clId="{CAE1F8C6-2208-45BD-ADDE-01BFDBBD218F}" dt="2026-09-24T18:08:40.128" v="343" actId="1076"/>
      <pc:docMkLst>
        <pc:docMk/>
      </pc:docMkLst>
      <pc:sldChg chg="modSp mod">
        <pc:chgData name="Cacho, Maria  (Daniela)" userId="12727aaf-d5cb-41c6-acfc-16f47ff80d71" providerId="ADAL" clId="{CAE1F8C6-2208-45BD-ADDE-01BFDBBD218F}" dt="2026-09-24T18:07:53.648" v="341" actId="27636"/>
        <pc:sldMkLst>
          <pc:docMk/>
          <pc:sldMk cId="540710300" sldId="343"/>
        </pc:sldMkLst>
        <pc:spChg chg="mod">
          <ac:chgData name="Cacho, Maria  (Daniela)" userId="12727aaf-d5cb-41c6-acfc-16f47ff80d71" providerId="ADAL" clId="{CAE1F8C6-2208-45BD-ADDE-01BFDBBD218F}" dt="2026-09-24T18:07:46.128" v="326" actId="20577"/>
          <ac:spMkLst>
            <pc:docMk/>
            <pc:sldMk cId="540710300" sldId="343"/>
            <ac:spMk id="2" creationId="{EDE5DF98-21D1-8AB9-C541-1BBDE0D01ABF}"/>
          </ac:spMkLst>
        </pc:spChg>
        <pc:spChg chg="mod">
          <ac:chgData name="Cacho, Maria  (Daniela)" userId="12727aaf-d5cb-41c6-acfc-16f47ff80d71" providerId="ADAL" clId="{CAE1F8C6-2208-45BD-ADDE-01BFDBBD218F}" dt="2026-09-24T18:07:53.648" v="341" actId="27636"/>
          <ac:spMkLst>
            <pc:docMk/>
            <pc:sldMk cId="540710300" sldId="343"/>
            <ac:spMk id="3" creationId="{CF9A467A-6E4C-959B-96F7-753C1537C8FA}"/>
          </ac:spMkLst>
        </pc:spChg>
      </pc:sldChg>
      <pc:sldChg chg="delSp modSp mod">
        <pc:chgData name="Cacho, Maria  (Daniela)" userId="12727aaf-d5cb-41c6-acfc-16f47ff80d71" providerId="ADAL" clId="{CAE1F8C6-2208-45BD-ADDE-01BFDBBD218F}" dt="2026-09-24T18:08:40.128" v="343" actId="1076"/>
        <pc:sldMkLst>
          <pc:docMk/>
          <pc:sldMk cId="3103479528" sldId="403"/>
        </pc:sldMkLst>
        <pc:picChg chg="mod">
          <ac:chgData name="Cacho, Maria  (Daniela)" userId="12727aaf-d5cb-41c6-acfc-16f47ff80d71" providerId="ADAL" clId="{CAE1F8C6-2208-45BD-ADDE-01BFDBBD218F}" dt="2026-09-24T18:08:40.128" v="343" actId="1076"/>
          <ac:picMkLst>
            <pc:docMk/>
            <pc:sldMk cId="3103479528" sldId="403"/>
            <ac:picMk id="3" creationId="{701A7EDC-1AF7-B4DA-615D-2423EA9826C9}"/>
          </ac:picMkLst>
        </pc:picChg>
        <pc:picChg chg="del">
          <ac:chgData name="Cacho, Maria  (Daniela)" userId="12727aaf-d5cb-41c6-acfc-16f47ff80d71" providerId="ADAL" clId="{CAE1F8C6-2208-45BD-ADDE-01BFDBBD218F}" dt="2026-09-24T18:08:35.118" v="342" actId="478"/>
          <ac:picMkLst>
            <pc:docMk/>
            <pc:sldMk cId="3103479528" sldId="403"/>
            <ac:picMk id="5" creationId="{99D373CB-440D-15CC-0217-F575583B531C}"/>
          </ac:picMkLst>
        </pc:picChg>
      </pc:sldChg>
      <pc:sldChg chg="modSp mod">
        <pc:chgData name="Cacho, Maria  (Daniela)" userId="12727aaf-d5cb-41c6-acfc-16f47ff80d71" providerId="ADAL" clId="{CAE1F8C6-2208-45BD-ADDE-01BFDBBD218F}" dt="2026-09-24T18:06:35.404" v="283" actId="20577"/>
        <pc:sldMkLst>
          <pc:docMk/>
          <pc:sldMk cId="2218097955" sldId="407"/>
        </pc:sldMkLst>
        <pc:spChg chg="mod">
          <ac:chgData name="Cacho, Maria  (Daniela)" userId="12727aaf-d5cb-41c6-acfc-16f47ff80d71" providerId="ADAL" clId="{CAE1F8C6-2208-45BD-ADDE-01BFDBBD218F}" dt="2026-09-24T18:06:35.404" v="283" actId="20577"/>
          <ac:spMkLst>
            <pc:docMk/>
            <pc:sldMk cId="2218097955" sldId="407"/>
            <ac:spMk id="5" creationId="{F1D37057-9006-1784-F0E4-4DEEE24A6DF8}"/>
          </ac:spMkLst>
        </pc:spChg>
      </pc:sldChg>
      <pc:sldChg chg="modSp mod">
        <pc:chgData name="Cacho, Maria  (Daniela)" userId="12727aaf-d5cb-41c6-acfc-16f47ff80d71" providerId="ADAL" clId="{CAE1F8C6-2208-45BD-ADDE-01BFDBBD218F}" dt="2026-09-24T18:07:00.064" v="284"/>
        <pc:sldMkLst>
          <pc:docMk/>
          <pc:sldMk cId="1301313428" sldId="408"/>
        </pc:sldMkLst>
        <pc:spChg chg="mod">
          <ac:chgData name="Cacho, Maria  (Daniela)" userId="12727aaf-d5cb-41c6-acfc-16f47ff80d71" providerId="ADAL" clId="{CAE1F8C6-2208-45BD-ADDE-01BFDBBD218F}" dt="2026-09-24T18:07:00.064" v="284"/>
          <ac:spMkLst>
            <pc:docMk/>
            <pc:sldMk cId="1301313428" sldId="408"/>
            <ac:spMk id="3" creationId="{D79CFEB7-7A8C-B1AB-A5D7-F500CF9CC372}"/>
          </ac:spMkLst>
        </pc:spChg>
      </pc:sldChg>
      <pc:sldChg chg="modSp mod">
        <pc:chgData name="Cacho, Maria  (Daniela)" userId="12727aaf-d5cb-41c6-acfc-16f47ff80d71" providerId="ADAL" clId="{CAE1F8C6-2208-45BD-ADDE-01BFDBBD218F}" dt="2026-09-24T18:05:45.116" v="209" actId="14100"/>
        <pc:sldMkLst>
          <pc:docMk/>
          <pc:sldMk cId="3623663535" sldId="411"/>
        </pc:sldMkLst>
        <pc:spChg chg="mod">
          <ac:chgData name="Cacho, Maria  (Daniela)" userId="12727aaf-d5cb-41c6-acfc-16f47ff80d71" providerId="ADAL" clId="{CAE1F8C6-2208-45BD-ADDE-01BFDBBD218F}" dt="2026-09-24T18:05:45.116" v="209" actId="14100"/>
          <ac:spMkLst>
            <pc:docMk/>
            <pc:sldMk cId="3623663535" sldId="411"/>
            <ac:spMk id="3" creationId="{45F38F9E-64D5-E04E-ED9E-3614C50512FE}"/>
          </ac:spMkLst>
        </pc:spChg>
      </pc:sldChg>
      <pc:sldChg chg="modSp mod">
        <pc:chgData name="Cacho, Maria  (Daniela)" userId="12727aaf-d5cb-41c6-acfc-16f47ff80d71" providerId="ADAL" clId="{CAE1F8C6-2208-45BD-ADDE-01BFDBBD218F}" dt="2026-09-24T17:59:04.647" v="187" actId="20577"/>
        <pc:sldMkLst>
          <pc:docMk/>
          <pc:sldMk cId="3912375429" sldId="412"/>
        </pc:sldMkLst>
        <pc:spChg chg="mod">
          <ac:chgData name="Cacho, Maria  (Daniela)" userId="12727aaf-d5cb-41c6-acfc-16f47ff80d71" providerId="ADAL" clId="{CAE1F8C6-2208-45BD-ADDE-01BFDBBD218F}" dt="2026-09-24T17:59:04.647" v="187" actId="20577"/>
          <ac:spMkLst>
            <pc:docMk/>
            <pc:sldMk cId="3912375429" sldId="412"/>
            <ac:spMk id="3" creationId="{962A7BF3-94C1-AAA3-5DE1-F5453A9E5D63}"/>
          </ac:spMkLst>
        </pc:spChg>
      </pc:sldChg>
      <pc:sldChg chg="addSp delSp modSp mod">
        <pc:chgData name="Cacho, Maria  (Daniela)" userId="12727aaf-d5cb-41c6-acfc-16f47ff80d71" providerId="ADAL" clId="{CAE1F8C6-2208-45BD-ADDE-01BFDBBD218F}" dt="2026-09-24T17:58:10.134" v="167" actId="20577"/>
        <pc:sldMkLst>
          <pc:docMk/>
          <pc:sldMk cId="2994830098" sldId="413"/>
        </pc:sldMkLst>
        <pc:spChg chg="add mod">
          <ac:chgData name="Cacho, Maria  (Daniela)" userId="12727aaf-d5cb-41c6-acfc-16f47ff80d71" providerId="ADAL" clId="{CAE1F8C6-2208-45BD-ADDE-01BFDBBD218F}" dt="2026-09-24T17:58:10.134" v="167" actId="20577"/>
          <ac:spMkLst>
            <pc:docMk/>
            <pc:sldMk cId="2994830098" sldId="413"/>
            <ac:spMk id="7" creationId="{4D445BB5-F450-9426-C5DD-EA11593B8E0F}"/>
          </ac:spMkLst>
        </pc:spChg>
        <pc:picChg chg="add mod">
          <ac:chgData name="Cacho, Maria  (Daniela)" userId="12727aaf-d5cb-41c6-acfc-16f47ff80d71" providerId="ADAL" clId="{CAE1F8C6-2208-45BD-ADDE-01BFDBBD218F}" dt="2026-09-24T17:50:19.495" v="12" actId="1076"/>
          <ac:picMkLst>
            <pc:docMk/>
            <pc:sldMk cId="2994830098" sldId="413"/>
            <ac:picMk id="5" creationId="{E501A6D7-11A9-33C9-EF8D-C932FF40E553}"/>
          </ac:picMkLst>
        </pc:picChg>
        <pc:picChg chg="del">
          <ac:chgData name="Cacho, Maria  (Daniela)" userId="12727aaf-d5cb-41c6-acfc-16f47ff80d71" providerId="ADAL" clId="{CAE1F8C6-2208-45BD-ADDE-01BFDBBD218F}" dt="2026-09-24T17:48:27.855" v="8" actId="478"/>
          <ac:picMkLst>
            <pc:docMk/>
            <pc:sldMk cId="2994830098" sldId="413"/>
            <ac:picMk id="6" creationId="{1D394582-A42F-AAC9-C35B-39F1F7256D69}"/>
          </ac:picMkLst>
        </pc:picChg>
        <pc:picChg chg="del">
          <ac:chgData name="Cacho, Maria  (Daniela)" userId="12727aaf-d5cb-41c6-acfc-16f47ff80d71" providerId="ADAL" clId="{CAE1F8C6-2208-45BD-ADDE-01BFDBBD218F}" dt="2026-09-24T17:48:30.058" v="9" actId="478"/>
          <ac:picMkLst>
            <pc:docMk/>
            <pc:sldMk cId="2994830098" sldId="413"/>
            <ac:picMk id="8" creationId="{54A65736-054F-7107-5EB9-FD2052F4F60C}"/>
          </ac:picMkLst>
        </pc:picChg>
      </pc:sldChg>
      <pc:sldChg chg="modSp mod">
        <pc:chgData name="Cacho, Maria  (Daniela)" userId="12727aaf-d5cb-41c6-acfc-16f47ff80d71" providerId="ADAL" clId="{CAE1F8C6-2208-45BD-ADDE-01BFDBBD218F}" dt="2026-09-24T17:53:38.411" v="84" actId="20577"/>
        <pc:sldMkLst>
          <pc:docMk/>
          <pc:sldMk cId="1150010803" sldId="414"/>
        </pc:sldMkLst>
        <pc:graphicFrameChg chg="mod modGraphic">
          <ac:chgData name="Cacho, Maria  (Daniela)" userId="12727aaf-d5cb-41c6-acfc-16f47ff80d71" providerId="ADAL" clId="{CAE1F8C6-2208-45BD-ADDE-01BFDBBD218F}" dt="2026-09-24T17:53:38.411" v="84" actId="20577"/>
          <ac:graphicFrameMkLst>
            <pc:docMk/>
            <pc:sldMk cId="1150010803" sldId="414"/>
            <ac:graphicFrameMk id="3" creationId="{5627B43D-E2C1-4ED4-ADD8-03909AB7E1BA}"/>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DB6A8E-B22F-448E-80A2-D543E5E68F8C}"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9784C0-3D88-4219-A06B-BA4C2DE43837}" type="slidenum">
              <a:rPr lang="en-US" smtClean="0"/>
              <a:t>‹#›</a:t>
            </a:fld>
            <a:endParaRPr lang="en-US"/>
          </a:p>
        </p:txBody>
      </p:sp>
    </p:spTree>
    <p:extLst>
      <p:ext uri="{BB962C8B-B14F-4D97-AF65-F5344CB8AC3E}">
        <p14:creationId xmlns:p14="http://schemas.microsoft.com/office/powerpoint/2010/main" val="3883878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dates include: Issuance of the RFP, Deadline to submit the preproposal networking form and written questions, responses to questions/RFP amendments, deadline for submission of proposal (incl all required documents), deadline for submission of ref. check forms, and the anticipated time for preliminary award.</a:t>
            </a:r>
          </a:p>
        </p:txBody>
      </p:sp>
      <p:sp>
        <p:nvSpPr>
          <p:cNvPr id="4" name="Slide Number Placeholder 3"/>
          <p:cNvSpPr>
            <a:spLocks noGrp="1"/>
          </p:cNvSpPr>
          <p:nvPr>
            <p:ph type="sldNum" sz="quarter" idx="5"/>
          </p:nvPr>
        </p:nvSpPr>
        <p:spPr/>
        <p:txBody>
          <a:bodyPr/>
          <a:lstStyle/>
          <a:p>
            <a:fld id="{1E9784C0-3D88-4219-A06B-BA4C2DE43837}" type="slidenum">
              <a:rPr lang="en-US" smtClean="0"/>
              <a:t>3</a:t>
            </a:fld>
            <a:endParaRPr lang="en-US"/>
          </a:p>
        </p:txBody>
      </p:sp>
    </p:spTree>
    <p:extLst>
      <p:ext uri="{BB962C8B-B14F-4D97-AF65-F5344CB8AC3E}">
        <p14:creationId xmlns:p14="http://schemas.microsoft.com/office/powerpoint/2010/main" val="2499042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Potential Respondents = Both Primes and Subs.</a:t>
            </a:r>
          </a:p>
          <a:p>
            <a:endParaRPr lang="en-US"/>
          </a:p>
          <a:p>
            <a:r>
              <a:rPr lang="en-US"/>
              <a:t>Remember that only questions/answers provided in writing may be considered binding on the State.</a:t>
            </a:r>
          </a:p>
        </p:txBody>
      </p:sp>
      <p:sp>
        <p:nvSpPr>
          <p:cNvPr id="4" name="Slide Number Placeholder 3"/>
          <p:cNvSpPr>
            <a:spLocks noGrp="1"/>
          </p:cNvSpPr>
          <p:nvPr>
            <p:ph type="sldNum" sz="quarter" idx="5"/>
          </p:nvPr>
        </p:nvSpPr>
        <p:spPr/>
        <p:txBody>
          <a:bodyPr/>
          <a:lstStyle/>
          <a:p>
            <a:fld id="{1E9784C0-3D88-4219-A06B-BA4C2DE43837}" type="slidenum">
              <a:rPr lang="en-US" smtClean="0"/>
              <a:t>5</a:t>
            </a:fld>
            <a:endParaRPr lang="en-US"/>
          </a:p>
        </p:txBody>
      </p:sp>
    </p:spTree>
    <p:extLst>
      <p:ext uri="{BB962C8B-B14F-4D97-AF65-F5344CB8AC3E}">
        <p14:creationId xmlns:p14="http://schemas.microsoft.com/office/powerpoint/2010/main" val="1775733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US">
                <a:solidFill>
                  <a:schemeClr val="bg1"/>
                </a:solidFill>
              </a:rPr>
              <a:t>Cloud Questionnaire and Infrastructure Overview Forms</a:t>
            </a:r>
          </a:p>
          <a:p>
            <a:endParaRPr lang="en-US">
              <a:solidFill>
                <a:schemeClr val="bg1"/>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1E9784C0-3D88-4219-A06B-BA4C2DE43837}" type="slidenum">
              <a:rPr lang="en-US" smtClean="0"/>
              <a:t>7</a:t>
            </a:fld>
            <a:endParaRPr lang="en-US"/>
          </a:p>
        </p:txBody>
      </p:sp>
    </p:spTree>
    <p:extLst>
      <p:ext uri="{BB962C8B-B14F-4D97-AF65-F5344CB8AC3E}">
        <p14:creationId xmlns:p14="http://schemas.microsoft.com/office/powerpoint/2010/main" val="626488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9784C0-3D88-4219-A06B-BA4C2DE43837}" type="slidenum">
              <a:rPr lang="en-US" smtClean="0"/>
              <a:t>10</a:t>
            </a:fld>
            <a:endParaRPr lang="en-US"/>
          </a:p>
        </p:txBody>
      </p:sp>
    </p:spTree>
    <p:extLst>
      <p:ext uri="{BB962C8B-B14F-4D97-AF65-F5344CB8AC3E}">
        <p14:creationId xmlns:p14="http://schemas.microsoft.com/office/powerpoint/2010/main" val="3187665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(Total Cost in cell E8of the Cost Proposal)</a:t>
            </a:r>
          </a:p>
        </p:txBody>
      </p:sp>
      <p:sp>
        <p:nvSpPr>
          <p:cNvPr id="4" name="Slide Number Placeholder 3"/>
          <p:cNvSpPr>
            <a:spLocks noGrp="1"/>
          </p:cNvSpPr>
          <p:nvPr>
            <p:ph type="sldNum" sz="quarter" idx="5"/>
          </p:nvPr>
        </p:nvSpPr>
        <p:spPr/>
        <p:txBody>
          <a:bodyPr/>
          <a:lstStyle/>
          <a:p>
            <a:fld id="{1E9784C0-3D88-4219-A06B-BA4C2DE43837}" type="slidenum">
              <a:rPr lang="en-US" smtClean="0"/>
              <a:t>11</a:t>
            </a:fld>
            <a:endParaRPr lang="en-US"/>
          </a:p>
        </p:txBody>
      </p:sp>
    </p:spTree>
    <p:extLst>
      <p:ext uri="{BB962C8B-B14F-4D97-AF65-F5344CB8AC3E}">
        <p14:creationId xmlns:p14="http://schemas.microsoft.com/office/powerpoint/2010/main" val="4249681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9784C0-3D88-4219-A06B-BA4C2DE43837}" type="slidenum">
              <a:rPr lang="en-US" smtClean="0"/>
              <a:t>14</a:t>
            </a:fld>
            <a:endParaRPr lang="en-US"/>
          </a:p>
        </p:txBody>
      </p:sp>
    </p:spTree>
    <p:extLst>
      <p:ext uri="{BB962C8B-B14F-4D97-AF65-F5344CB8AC3E}">
        <p14:creationId xmlns:p14="http://schemas.microsoft.com/office/powerpoint/2010/main" val="1478048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an example of our typical eval criteria, but these can vary somewhat from event to event. Be sure to read the RFP carefully.</a:t>
            </a:r>
          </a:p>
        </p:txBody>
      </p:sp>
      <p:sp>
        <p:nvSpPr>
          <p:cNvPr id="4" name="Slide Number Placeholder 3"/>
          <p:cNvSpPr>
            <a:spLocks noGrp="1"/>
          </p:cNvSpPr>
          <p:nvPr>
            <p:ph type="sldNum" sz="quarter" idx="5"/>
          </p:nvPr>
        </p:nvSpPr>
        <p:spPr/>
        <p:txBody>
          <a:bodyPr/>
          <a:lstStyle/>
          <a:p>
            <a:fld id="{1E9784C0-3D88-4219-A06B-BA4C2DE43837}" type="slidenum">
              <a:rPr lang="en-US" smtClean="0"/>
              <a:t>18</a:t>
            </a:fld>
            <a:endParaRPr lang="en-US"/>
          </a:p>
        </p:txBody>
      </p:sp>
    </p:spTree>
    <p:extLst>
      <p:ext uri="{BB962C8B-B14F-4D97-AF65-F5344CB8AC3E}">
        <p14:creationId xmlns:p14="http://schemas.microsoft.com/office/powerpoint/2010/main" val="3274486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9784C0-3D88-4219-A06B-BA4C2DE43837}" type="slidenum">
              <a:rPr lang="en-US" smtClean="0"/>
              <a:t>26</a:t>
            </a:fld>
            <a:endParaRPr lang="en-US"/>
          </a:p>
        </p:txBody>
      </p:sp>
    </p:spTree>
    <p:extLst>
      <p:ext uri="{BB962C8B-B14F-4D97-AF65-F5344CB8AC3E}">
        <p14:creationId xmlns:p14="http://schemas.microsoft.com/office/powerpoint/2010/main" val="604689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29FF1-C955-F2C8-AFDC-AA6BBB465A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57A3E1-4C21-86B4-7FE8-3F3A405C6D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546B5-A0CD-E625-54EA-1281CC9D34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DFAA10-DA8B-07A6-124D-D813DF6367F7}"/>
              </a:ext>
            </a:extLst>
          </p:cNvPr>
          <p:cNvSpPr>
            <a:spLocks noGrp="1"/>
          </p:cNvSpPr>
          <p:nvPr>
            <p:ph type="sldNum" sz="quarter" idx="5"/>
          </p:nvPr>
        </p:nvSpPr>
        <p:spPr/>
        <p:txBody>
          <a:bodyPr/>
          <a:lstStyle/>
          <a:p>
            <a:fld id="{1E9784C0-3D88-4219-A06B-BA4C2DE43837}" type="slidenum">
              <a:rPr lang="en-US" smtClean="0"/>
              <a:t>29</a:t>
            </a:fld>
            <a:endParaRPr lang="en-US"/>
          </a:p>
        </p:txBody>
      </p:sp>
    </p:spTree>
    <p:extLst>
      <p:ext uri="{BB962C8B-B14F-4D97-AF65-F5344CB8AC3E}">
        <p14:creationId xmlns:p14="http://schemas.microsoft.com/office/powerpoint/2010/main" val="854664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9784C0-3D88-4219-A06B-BA4C2DE43837}" type="slidenum">
              <a:rPr lang="en-US" smtClean="0"/>
              <a:t>30</a:t>
            </a:fld>
            <a:endParaRPr lang="en-US"/>
          </a:p>
        </p:txBody>
      </p:sp>
    </p:spTree>
    <p:extLst>
      <p:ext uri="{BB962C8B-B14F-4D97-AF65-F5344CB8AC3E}">
        <p14:creationId xmlns:p14="http://schemas.microsoft.com/office/powerpoint/2010/main" val="604689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13C6B-617C-D514-9A6E-93336F37F4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F26F85-B5C4-9BBA-11A7-CB482E8285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0362F2-E595-B2CA-BB5C-3E246748934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724E98-AF50-157B-BFB2-15556979D8A3}"/>
              </a:ext>
            </a:extLst>
          </p:cNvPr>
          <p:cNvSpPr>
            <a:spLocks noGrp="1"/>
          </p:cNvSpPr>
          <p:nvPr>
            <p:ph type="sldNum" sz="quarter" idx="5"/>
          </p:nvPr>
        </p:nvSpPr>
        <p:spPr/>
        <p:txBody>
          <a:bodyPr/>
          <a:lstStyle/>
          <a:p>
            <a:fld id="{1E9784C0-3D88-4219-A06B-BA4C2DE43837}" type="slidenum">
              <a:rPr lang="en-US" smtClean="0"/>
              <a:t>37</a:t>
            </a:fld>
            <a:endParaRPr lang="en-US"/>
          </a:p>
        </p:txBody>
      </p:sp>
    </p:spTree>
    <p:extLst>
      <p:ext uri="{BB962C8B-B14F-4D97-AF65-F5344CB8AC3E}">
        <p14:creationId xmlns:p14="http://schemas.microsoft.com/office/powerpoint/2010/main" val="41312377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39EAB-5B11-2D32-F544-70B00AD13A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EF002E-EE8A-6A0E-A950-34802E371A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0AD52BF3-B574-71CD-133F-3B185B7900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36AB38-EB5E-6F51-4AF2-8F9068DBAECB}"/>
              </a:ext>
            </a:extLst>
          </p:cNvPr>
          <p:cNvSpPr>
            <a:spLocks noGrp="1"/>
          </p:cNvSpPr>
          <p:nvPr>
            <p:ph type="sldNum" sz="quarter" idx="12"/>
          </p:nvPr>
        </p:nvSpPr>
        <p:spPr/>
        <p:txBody>
          <a:bodyPr/>
          <a:lstStyle/>
          <a:p>
            <a:fld id="{38348EF0-853B-401D-A8F2-35F7EA05162D}" type="slidenum">
              <a:rPr lang="en-US" smtClean="0"/>
              <a:t>‹#›</a:t>
            </a:fld>
            <a:endParaRPr lang="en-US"/>
          </a:p>
        </p:txBody>
      </p:sp>
      <p:pic>
        <p:nvPicPr>
          <p:cNvPr id="17" name="Picture 16">
            <a:extLst>
              <a:ext uri="{FF2B5EF4-FFF2-40B4-BE49-F238E27FC236}">
                <a16:creationId xmlns:a16="http://schemas.microsoft.com/office/drawing/2014/main" id="{1409C511-8F7C-AD1E-3E13-5B4ECEA55C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75089" y="4982406"/>
            <a:ext cx="1616326" cy="1615556"/>
          </a:xfrm>
          <a:prstGeom prst="rect">
            <a:avLst/>
          </a:prstGeom>
        </p:spPr>
      </p:pic>
    </p:spTree>
    <p:extLst>
      <p:ext uri="{BB962C8B-B14F-4D97-AF65-F5344CB8AC3E}">
        <p14:creationId xmlns:p14="http://schemas.microsoft.com/office/powerpoint/2010/main" val="22414423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 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39EAB-5B11-2D32-F544-70B00AD13A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EF002E-EE8A-6A0E-A950-34802E371A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0AD52BF3-B574-71CD-133F-3B185B7900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36AB38-EB5E-6F51-4AF2-8F9068DBAECB}"/>
              </a:ext>
            </a:extLst>
          </p:cNvPr>
          <p:cNvSpPr>
            <a:spLocks noGrp="1"/>
          </p:cNvSpPr>
          <p:nvPr>
            <p:ph type="sldNum" sz="quarter" idx="12"/>
          </p:nvPr>
        </p:nvSpPr>
        <p:spPr/>
        <p:txBody>
          <a:bodyPr/>
          <a:lstStyle/>
          <a:p>
            <a:fld id="{38348EF0-853B-401D-A8F2-35F7EA05162D}" type="slidenum">
              <a:rPr lang="en-US" smtClean="0"/>
              <a:t>‹#›</a:t>
            </a:fld>
            <a:endParaRPr lang="en-US"/>
          </a:p>
        </p:txBody>
      </p:sp>
    </p:spTree>
    <p:extLst>
      <p:ext uri="{BB962C8B-B14F-4D97-AF65-F5344CB8AC3E}">
        <p14:creationId xmlns:p14="http://schemas.microsoft.com/office/powerpoint/2010/main" val="317223591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8057-B62B-4F1F-C63D-FE7660CF4D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F008E2-49FA-04AA-348A-2BAAF1384B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E77D82B-54DF-A511-6934-A9F8B23A6E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18E92B-6847-BD99-B0C2-74AEED37A6C7}"/>
              </a:ext>
            </a:extLst>
          </p:cNvPr>
          <p:cNvSpPr>
            <a:spLocks noGrp="1"/>
          </p:cNvSpPr>
          <p:nvPr>
            <p:ph type="sldNum" sz="quarter" idx="12"/>
          </p:nvPr>
        </p:nvSpPr>
        <p:spPr/>
        <p:txBody>
          <a:bodyPr/>
          <a:lstStyle/>
          <a:p>
            <a:fld id="{38348EF0-853B-401D-A8F2-35F7EA05162D}" type="slidenum">
              <a:rPr lang="en-US" smtClean="0"/>
              <a:t>‹#›</a:t>
            </a:fld>
            <a:endParaRPr lang="en-US"/>
          </a:p>
        </p:txBody>
      </p:sp>
      <p:pic>
        <p:nvPicPr>
          <p:cNvPr id="7" name="Picture 6">
            <a:extLst>
              <a:ext uri="{FF2B5EF4-FFF2-40B4-BE49-F238E27FC236}">
                <a16:creationId xmlns:a16="http://schemas.microsoft.com/office/drawing/2014/main" id="{3F54CFAB-4870-CEBD-A5B2-96668A207B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75089" y="4982406"/>
            <a:ext cx="1616326" cy="1615556"/>
          </a:xfrm>
          <a:prstGeom prst="rect">
            <a:avLst/>
          </a:prstGeom>
        </p:spPr>
      </p:pic>
    </p:spTree>
    <p:extLst>
      <p:ext uri="{BB962C8B-B14F-4D97-AF65-F5344CB8AC3E}">
        <p14:creationId xmlns:p14="http://schemas.microsoft.com/office/powerpoint/2010/main" val="80268079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 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8057-B62B-4F1F-C63D-FE7660CF4D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F008E2-49FA-04AA-348A-2BAAF1384B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E77D82B-54DF-A511-6934-A9F8B23A6E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18E92B-6847-BD99-B0C2-74AEED37A6C7}"/>
              </a:ext>
            </a:extLst>
          </p:cNvPr>
          <p:cNvSpPr>
            <a:spLocks noGrp="1"/>
          </p:cNvSpPr>
          <p:nvPr>
            <p:ph type="sldNum" sz="quarter" idx="12"/>
          </p:nvPr>
        </p:nvSpPr>
        <p:spPr/>
        <p:txBody>
          <a:bodyPr/>
          <a:lstStyle/>
          <a:p>
            <a:fld id="{38348EF0-853B-401D-A8F2-35F7EA05162D}" type="slidenum">
              <a:rPr lang="en-US" smtClean="0"/>
              <a:t>‹#›</a:t>
            </a:fld>
            <a:endParaRPr lang="en-US"/>
          </a:p>
        </p:txBody>
      </p:sp>
    </p:spTree>
    <p:extLst>
      <p:ext uri="{BB962C8B-B14F-4D97-AF65-F5344CB8AC3E}">
        <p14:creationId xmlns:p14="http://schemas.microsoft.com/office/powerpoint/2010/main" val="429230192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8BE50-ABD0-FC32-B776-E7A6EB9A51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B8B04D-1062-0DBB-2579-E187D7CA16C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8FD7F782-B009-AEE0-059D-C4E308D65C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F2098E-7F69-CF0F-6DBD-EF2FA83AABCA}"/>
              </a:ext>
            </a:extLst>
          </p:cNvPr>
          <p:cNvSpPr>
            <a:spLocks noGrp="1"/>
          </p:cNvSpPr>
          <p:nvPr>
            <p:ph type="sldNum" sz="quarter" idx="12"/>
          </p:nvPr>
        </p:nvSpPr>
        <p:spPr/>
        <p:txBody>
          <a:bodyPr/>
          <a:lstStyle/>
          <a:p>
            <a:fld id="{38348EF0-853B-401D-A8F2-35F7EA05162D}" type="slidenum">
              <a:rPr lang="en-US" smtClean="0"/>
              <a:t>‹#›</a:t>
            </a:fld>
            <a:endParaRPr lang="en-US"/>
          </a:p>
        </p:txBody>
      </p:sp>
      <p:pic>
        <p:nvPicPr>
          <p:cNvPr id="7" name="Picture 6">
            <a:extLst>
              <a:ext uri="{FF2B5EF4-FFF2-40B4-BE49-F238E27FC236}">
                <a16:creationId xmlns:a16="http://schemas.microsoft.com/office/drawing/2014/main" id="{F664983E-8A32-6A43-4B96-595736DFDBA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75089" y="4982406"/>
            <a:ext cx="1616326" cy="1615556"/>
          </a:xfrm>
          <a:prstGeom prst="rect">
            <a:avLst/>
          </a:prstGeom>
        </p:spPr>
      </p:pic>
    </p:spTree>
    <p:extLst>
      <p:ext uri="{BB962C8B-B14F-4D97-AF65-F5344CB8AC3E}">
        <p14:creationId xmlns:p14="http://schemas.microsoft.com/office/powerpoint/2010/main" val="266227160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 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8BE50-ABD0-FC32-B776-E7A6EB9A51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B8B04D-1062-0DBB-2579-E187D7CA16C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8FD7F782-B009-AEE0-059D-C4E308D65C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F2098E-7F69-CF0F-6DBD-EF2FA83AABCA}"/>
              </a:ext>
            </a:extLst>
          </p:cNvPr>
          <p:cNvSpPr>
            <a:spLocks noGrp="1"/>
          </p:cNvSpPr>
          <p:nvPr>
            <p:ph type="sldNum" sz="quarter" idx="12"/>
          </p:nvPr>
        </p:nvSpPr>
        <p:spPr/>
        <p:txBody>
          <a:bodyPr/>
          <a:lstStyle/>
          <a:p>
            <a:fld id="{38348EF0-853B-401D-A8F2-35F7EA05162D}" type="slidenum">
              <a:rPr lang="en-US" smtClean="0"/>
              <a:t>‹#›</a:t>
            </a:fld>
            <a:endParaRPr lang="en-US"/>
          </a:p>
        </p:txBody>
      </p:sp>
    </p:spTree>
    <p:extLst>
      <p:ext uri="{BB962C8B-B14F-4D97-AF65-F5344CB8AC3E}">
        <p14:creationId xmlns:p14="http://schemas.microsoft.com/office/powerpoint/2010/main" val="867131415"/>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87442-F60A-38A5-6728-935C2C3E0B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E705B1-B857-9ACF-497B-A65993CBD8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EB1AB7-31E0-A7F1-2F33-476FAD2D43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ADD5413F-147B-F1A3-E711-F12C515F55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B2D51D-1D3F-77DD-2AA1-F4F8352B43AC}"/>
              </a:ext>
            </a:extLst>
          </p:cNvPr>
          <p:cNvSpPr>
            <a:spLocks noGrp="1"/>
          </p:cNvSpPr>
          <p:nvPr>
            <p:ph type="sldNum" sz="quarter" idx="12"/>
          </p:nvPr>
        </p:nvSpPr>
        <p:spPr/>
        <p:txBody>
          <a:bodyPr/>
          <a:lstStyle/>
          <a:p>
            <a:fld id="{38348EF0-853B-401D-A8F2-35F7EA05162D}" type="slidenum">
              <a:rPr lang="en-US" smtClean="0"/>
              <a:t>‹#›</a:t>
            </a:fld>
            <a:endParaRPr lang="en-US"/>
          </a:p>
        </p:txBody>
      </p:sp>
      <p:pic>
        <p:nvPicPr>
          <p:cNvPr id="8" name="Picture 7">
            <a:extLst>
              <a:ext uri="{FF2B5EF4-FFF2-40B4-BE49-F238E27FC236}">
                <a16:creationId xmlns:a16="http://schemas.microsoft.com/office/drawing/2014/main" id="{8B675C49-B856-6711-FCEB-5B9CD966E7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75089" y="4982406"/>
            <a:ext cx="1616326" cy="1615556"/>
          </a:xfrm>
          <a:prstGeom prst="rect">
            <a:avLst/>
          </a:prstGeom>
        </p:spPr>
      </p:pic>
    </p:spTree>
    <p:extLst>
      <p:ext uri="{BB962C8B-B14F-4D97-AF65-F5344CB8AC3E}">
        <p14:creationId xmlns:p14="http://schemas.microsoft.com/office/powerpoint/2010/main" val="111576651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 - 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87442-F60A-38A5-6728-935C2C3E0B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E705B1-B857-9ACF-497B-A65993CBD8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EB1AB7-31E0-A7F1-2F33-476FAD2D43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ADD5413F-147B-F1A3-E711-F12C515F55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B2D51D-1D3F-77DD-2AA1-F4F8352B43AC}"/>
              </a:ext>
            </a:extLst>
          </p:cNvPr>
          <p:cNvSpPr>
            <a:spLocks noGrp="1"/>
          </p:cNvSpPr>
          <p:nvPr>
            <p:ph type="sldNum" sz="quarter" idx="12"/>
          </p:nvPr>
        </p:nvSpPr>
        <p:spPr/>
        <p:txBody>
          <a:bodyPr/>
          <a:lstStyle/>
          <a:p>
            <a:fld id="{38348EF0-853B-401D-A8F2-35F7EA05162D}" type="slidenum">
              <a:rPr lang="en-US" smtClean="0"/>
              <a:t>‹#›</a:t>
            </a:fld>
            <a:endParaRPr lang="en-US"/>
          </a:p>
        </p:txBody>
      </p:sp>
    </p:spTree>
    <p:extLst>
      <p:ext uri="{BB962C8B-B14F-4D97-AF65-F5344CB8AC3E}">
        <p14:creationId xmlns:p14="http://schemas.microsoft.com/office/powerpoint/2010/main" val="15800874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4C134-E219-16AC-8816-E03F93F6CDF8}"/>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EAC8993F-4D7E-C87A-B9CB-05260297823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247F6A-BF09-C92B-C8D6-3B1694153BBC}"/>
              </a:ext>
            </a:extLst>
          </p:cNvPr>
          <p:cNvSpPr>
            <a:spLocks noGrp="1"/>
          </p:cNvSpPr>
          <p:nvPr>
            <p:ph type="sldNum" sz="quarter" idx="12"/>
          </p:nvPr>
        </p:nvSpPr>
        <p:spPr/>
        <p:txBody>
          <a:bodyPr/>
          <a:lstStyle/>
          <a:p>
            <a:fld id="{38348EF0-853B-401D-A8F2-35F7EA05162D}" type="slidenum">
              <a:rPr lang="en-US" smtClean="0"/>
              <a:t>‹#›</a:t>
            </a:fld>
            <a:endParaRPr lang="en-US"/>
          </a:p>
        </p:txBody>
      </p:sp>
      <p:pic>
        <p:nvPicPr>
          <p:cNvPr id="6" name="Picture 5">
            <a:extLst>
              <a:ext uri="{FF2B5EF4-FFF2-40B4-BE49-F238E27FC236}">
                <a16:creationId xmlns:a16="http://schemas.microsoft.com/office/drawing/2014/main" id="{5787EA64-F8A8-CC42-EEA9-E16FB67C573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75089" y="4982406"/>
            <a:ext cx="1616326" cy="1615556"/>
          </a:xfrm>
          <a:prstGeom prst="rect">
            <a:avLst/>
          </a:prstGeom>
        </p:spPr>
      </p:pic>
    </p:spTree>
    <p:extLst>
      <p:ext uri="{BB962C8B-B14F-4D97-AF65-F5344CB8AC3E}">
        <p14:creationId xmlns:p14="http://schemas.microsoft.com/office/powerpoint/2010/main" val="131520026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 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4C134-E219-16AC-8816-E03F93F6CDF8}"/>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EAC8993F-4D7E-C87A-B9CB-05260297823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247F6A-BF09-C92B-C8D6-3B1694153BBC}"/>
              </a:ext>
            </a:extLst>
          </p:cNvPr>
          <p:cNvSpPr>
            <a:spLocks noGrp="1"/>
          </p:cNvSpPr>
          <p:nvPr>
            <p:ph type="sldNum" sz="quarter" idx="12"/>
          </p:nvPr>
        </p:nvSpPr>
        <p:spPr/>
        <p:txBody>
          <a:bodyPr/>
          <a:lstStyle/>
          <a:p>
            <a:fld id="{38348EF0-853B-401D-A8F2-35F7EA05162D}" type="slidenum">
              <a:rPr lang="en-US" smtClean="0"/>
              <a:t>‹#›</a:t>
            </a:fld>
            <a:endParaRPr lang="en-US"/>
          </a:p>
        </p:txBody>
      </p:sp>
    </p:spTree>
    <p:extLst>
      <p:ext uri="{BB962C8B-B14F-4D97-AF65-F5344CB8AC3E}">
        <p14:creationId xmlns:p14="http://schemas.microsoft.com/office/powerpoint/2010/main" val="1143515883"/>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F1DC991-ECD1-B187-12D5-692E370CDB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2558A6-192A-6667-D22B-79EE5926B9AA}"/>
              </a:ext>
            </a:extLst>
          </p:cNvPr>
          <p:cNvSpPr>
            <a:spLocks noGrp="1"/>
          </p:cNvSpPr>
          <p:nvPr>
            <p:ph type="sldNum" sz="quarter" idx="12"/>
          </p:nvPr>
        </p:nvSpPr>
        <p:spPr/>
        <p:txBody>
          <a:bodyPr/>
          <a:lstStyle/>
          <a:p>
            <a:fld id="{38348EF0-853B-401D-A8F2-35F7EA05162D}" type="slidenum">
              <a:rPr lang="en-US" smtClean="0"/>
              <a:t>‹#›</a:t>
            </a:fld>
            <a:endParaRPr lang="en-US"/>
          </a:p>
        </p:txBody>
      </p:sp>
      <p:pic>
        <p:nvPicPr>
          <p:cNvPr id="5" name="Picture 4">
            <a:extLst>
              <a:ext uri="{FF2B5EF4-FFF2-40B4-BE49-F238E27FC236}">
                <a16:creationId xmlns:a16="http://schemas.microsoft.com/office/drawing/2014/main" id="{E63EE0A4-7319-D305-5857-629DD56C42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75089" y="4982406"/>
            <a:ext cx="1616326" cy="1615556"/>
          </a:xfrm>
          <a:prstGeom prst="rect">
            <a:avLst/>
          </a:prstGeom>
        </p:spPr>
      </p:pic>
    </p:spTree>
    <p:extLst>
      <p:ext uri="{BB962C8B-B14F-4D97-AF65-F5344CB8AC3E}">
        <p14:creationId xmlns:p14="http://schemas.microsoft.com/office/powerpoint/2010/main" val="1748836180"/>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 No Logo">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F1DC991-ECD1-B187-12D5-692E370CDB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2558A6-192A-6667-D22B-79EE5926B9AA}"/>
              </a:ext>
            </a:extLst>
          </p:cNvPr>
          <p:cNvSpPr>
            <a:spLocks noGrp="1"/>
          </p:cNvSpPr>
          <p:nvPr>
            <p:ph type="sldNum" sz="quarter" idx="12"/>
          </p:nvPr>
        </p:nvSpPr>
        <p:spPr/>
        <p:txBody>
          <a:bodyPr/>
          <a:lstStyle/>
          <a:p>
            <a:fld id="{38348EF0-853B-401D-A8F2-35F7EA05162D}" type="slidenum">
              <a:rPr lang="en-US" smtClean="0"/>
              <a:t>‹#›</a:t>
            </a:fld>
            <a:endParaRPr lang="en-US"/>
          </a:p>
        </p:txBody>
      </p:sp>
    </p:spTree>
    <p:extLst>
      <p:ext uri="{BB962C8B-B14F-4D97-AF65-F5344CB8AC3E}">
        <p14:creationId xmlns:p14="http://schemas.microsoft.com/office/powerpoint/2010/main" val="317066879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392C5-FCBF-4BEE-6C10-A70FA27955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316DBE-EBA2-AA20-8A48-DE2CE4BD90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ABB921-D2DB-5B0E-F9E4-507A4594BB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FD7B3B95-7B3F-14A0-D9BF-EDC2463A5B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B1EAC7-E566-B887-5FFA-CE9930C44843}"/>
              </a:ext>
            </a:extLst>
          </p:cNvPr>
          <p:cNvSpPr>
            <a:spLocks noGrp="1"/>
          </p:cNvSpPr>
          <p:nvPr>
            <p:ph type="sldNum" sz="quarter" idx="12"/>
          </p:nvPr>
        </p:nvSpPr>
        <p:spPr/>
        <p:txBody>
          <a:bodyPr/>
          <a:lstStyle/>
          <a:p>
            <a:fld id="{38348EF0-853B-401D-A8F2-35F7EA05162D}" type="slidenum">
              <a:rPr lang="en-US" smtClean="0"/>
              <a:t>‹#›</a:t>
            </a:fld>
            <a:endParaRPr lang="en-US"/>
          </a:p>
        </p:txBody>
      </p:sp>
      <p:pic>
        <p:nvPicPr>
          <p:cNvPr id="8" name="Picture 7">
            <a:extLst>
              <a:ext uri="{FF2B5EF4-FFF2-40B4-BE49-F238E27FC236}">
                <a16:creationId xmlns:a16="http://schemas.microsoft.com/office/drawing/2014/main" id="{15EF513C-2AA2-1D67-D6CF-911BC8B48F2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75089" y="4982406"/>
            <a:ext cx="1616326" cy="1615556"/>
          </a:xfrm>
          <a:prstGeom prst="rect">
            <a:avLst/>
          </a:prstGeom>
        </p:spPr>
      </p:pic>
    </p:spTree>
    <p:extLst>
      <p:ext uri="{BB962C8B-B14F-4D97-AF65-F5344CB8AC3E}">
        <p14:creationId xmlns:p14="http://schemas.microsoft.com/office/powerpoint/2010/main" val="2617552955"/>
      </p:ext>
    </p:extLst>
  </p:cSld>
  <p:clrMapOvr>
    <a:masterClrMapping/>
  </p:clrMapOvr>
  <p:extLst>
    <p:ext uri="{DCECCB84-F9BA-43D5-87BE-67443E8EF086}">
      <p15:sldGuideLst xmlns:p15="http://schemas.microsoft.com/office/powerpoint/2012/main">
        <p15:guide id="1" orient="horz" pos="432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1_Content with Caption - 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392C5-FCBF-4BEE-6C10-A70FA27955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316DBE-EBA2-AA20-8A48-DE2CE4BD90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ABB921-D2DB-5B0E-F9E4-507A4594BB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FD7B3B95-7B3F-14A0-D9BF-EDC2463A5B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B1EAC7-E566-B887-5FFA-CE9930C44843}"/>
              </a:ext>
            </a:extLst>
          </p:cNvPr>
          <p:cNvSpPr>
            <a:spLocks noGrp="1"/>
          </p:cNvSpPr>
          <p:nvPr>
            <p:ph type="sldNum" sz="quarter" idx="12"/>
          </p:nvPr>
        </p:nvSpPr>
        <p:spPr/>
        <p:txBody>
          <a:bodyPr/>
          <a:lstStyle/>
          <a:p>
            <a:fld id="{38348EF0-853B-401D-A8F2-35F7EA05162D}" type="slidenum">
              <a:rPr lang="en-US" smtClean="0"/>
              <a:t>‹#›</a:t>
            </a:fld>
            <a:endParaRPr lang="en-US"/>
          </a:p>
        </p:txBody>
      </p:sp>
    </p:spTree>
    <p:extLst>
      <p:ext uri="{BB962C8B-B14F-4D97-AF65-F5344CB8AC3E}">
        <p14:creationId xmlns:p14="http://schemas.microsoft.com/office/powerpoint/2010/main" val="4052468416"/>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CEE17-E406-F055-3D1B-636C34FA46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7FE5D0-8AD1-5218-1D06-C5F59C616C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B67495-4DC0-99CA-B89B-57F9EB8A1E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CF6404C2-B42C-4A6B-934E-40012C79AB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A81212-94D3-45A5-AB9C-B86954A679E5}"/>
              </a:ext>
            </a:extLst>
          </p:cNvPr>
          <p:cNvSpPr>
            <a:spLocks noGrp="1"/>
          </p:cNvSpPr>
          <p:nvPr>
            <p:ph type="sldNum" sz="quarter" idx="12"/>
          </p:nvPr>
        </p:nvSpPr>
        <p:spPr/>
        <p:txBody>
          <a:bodyPr/>
          <a:lstStyle/>
          <a:p>
            <a:fld id="{38348EF0-853B-401D-A8F2-35F7EA05162D}" type="slidenum">
              <a:rPr lang="en-US" smtClean="0"/>
              <a:t>‹#›</a:t>
            </a:fld>
            <a:endParaRPr lang="en-US"/>
          </a:p>
        </p:txBody>
      </p:sp>
      <p:pic>
        <p:nvPicPr>
          <p:cNvPr id="8" name="Picture 7">
            <a:extLst>
              <a:ext uri="{FF2B5EF4-FFF2-40B4-BE49-F238E27FC236}">
                <a16:creationId xmlns:a16="http://schemas.microsoft.com/office/drawing/2014/main" id="{233389B7-9B53-DFD6-B85E-82A24EC1A8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75089" y="4982406"/>
            <a:ext cx="1616326" cy="1615556"/>
          </a:xfrm>
          <a:prstGeom prst="rect">
            <a:avLst/>
          </a:prstGeom>
        </p:spPr>
      </p:pic>
    </p:spTree>
    <p:extLst>
      <p:ext uri="{BB962C8B-B14F-4D97-AF65-F5344CB8AC3E}">
        <p14:creationId xmlns:p14="http://schemas.microsoft.com/office/powerpoint/2010/main" val="37322371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 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CEE17-E406-F055-3D1B-636C34FA46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7FE5D0-8AD1-5218-1D06-C5F59C616C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B67495-4DC0-99CA-B89B-57F9EB8A1E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CF6404C2-B42C-4A6B-934E-40012C79AB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A81212-94D3-45A5-AB9C-B86954A679E5}"/>
              </a:ext>
            </a:extLst>
          </p:cNvPr>
          <p:cNvSpPr>
            <a:spLocks noGrp="1"/>
          </p:cNvSpPr>
          <p:nvPr>
            <p:ph type="sldNum" sz="quarter" idx="12"/>
          </p:nvPr>
        </p:nvSpPr>
        <p:spPr/>
        <p:txBody>
          <a:bodyPr/>
          <a:lstStyle/>
          <a:p>
            <a:fld id="{38348EF0-853B-401D-A8F2-35F7EA05162D}" type="slidenum">
              <a:rPr lang="en-US" smtClean="0"/>
              <a:t>‹#›</a:t>
            </a:fld>
            <a:endParaRPr lang="en-US"/>
          </a:p>
        </p:txBody>
      </p:sp>
    </p:spTree>
    <p:extLst>
      <p:ext uri="{BB962C8B-B14F-4D97-AF65-F5344CB8AC3E}">
        <p14:creationId xmlns:p14="http://schemas.microsoft.com/office/powerpoint/2010/main" val="304547664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E9650D-C7D3-AEE6-A286-9E5F52982E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41B79B-700F-06A9-C894-8067E70E0A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4914573-D6BD-C92A-41B1-2EBD11A49E8B}"/>
              </a:ext>
            </a:extLst>
          </p:cNvPr>
          <p:cNvSpPr>
            <a:spLocks noGrp="1"/>
          </p:cNvSpPr>
          <p:nvPr>
            <p:ph type="ftr" sz="quarter" idx="3"/>
          </p:nvPr>
        </p:nvSpPr>
        <p:spPr>
          <a:xfrm>
            <a:off x="100584" y="631190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Franklin Gothic Book" panose="020B0503020102020204" pitchFamily="34" charset="0"/>
                <a:cs typeface="Times New Roman" panose="02020603050405020304" pitchFamily="18" charset="0"/>
              </a:defRPr>
            </a:lvl1pPr>
          </a:lstStyle>
          <a:p>
            <a:endParaRPr lang="en-US"/>
          </a:p>
        </p:txBody>
      </p:sp>
      <p:sp>
        <p:nvSpPr>
          <p:cNvPr id="6" name="Slide Number Placeholder 5">
            <a:extLst>
              <a:ext uri="{FF2B5EF4-FFF2-40B4-BE49-F238E27FC236}">
                <a16:creationId xmlns:a16="http://schemas.microsoft.com/office/drawing/2014/main" id="{01DE246A-DCE8-FA10-CFAA-158145EFA5EC}"/>
              </a:ext>
            </a:extLst>
          </p:cNvPr>
          <p:cNvSpPr>
            <a:spLocks noGrp="1"/>
          </p:cNvSpPr>
          <p:nvPr>
            <p:ph type="sldNum" sz="quarter" idx="4"/>
          </p:nvPr>
        </p:nvSpPr>
        <p:spPr>
          <a:xfrm>
            <a:off x="4724400" y="6311900"/>
            <a:ext cx="2743200" cy="365125"/>
          </a:xfrm>
          <a:prstGeom prst="rect">
            <a:avLst/>
          </a:prstGeom>
        </p:spPr>
        <p:txBody>
          <a:bodyPr vert="horz" lIns="91440" tIns="45720" rIns="91440" bIns="45720" rtlCol="0" anchor="ctr"/>
          <a:lstStyle>
            <a:lvl1pPr algn="ctr">
              <a:defRPr sz="800">
                <a:solidFill>
                  <a:schemeClr val="tx1">
                    <a:tint val="82000"/>
                  </a:schemeClr>
                </a:solidFill>
                <a:latin typeface="Franklin Gothic Book" panose="020B0503020102020204" pitchFamily="34" charset="0"/>
                <a:cs typeface="Times New Roman" panose="02020603050405020304" pitchFamily="18" charset="0"/>
              </a:defRPr>
            </a:lvl1pPr>
          </a:lstStyle>
          <a:p>
            <a:fld id="{38348EF0-853B-401D-A8F2-35F7EA05162D}" type="slidenum">
              <a:rPr lang="en-US" smtClean="0"/>
              <a:pPr/>
              <a:t>‹#›</a:t>
            </a:fld>
            <a:endParaRPr lang="en-US"/>
          </a:p>
        </p:txBody>
      </p:sp>
    </p:spTree>
    <p:extLst>
      <p:ext uri="{BB962C8B-B14F-4D97-AF65-F5344CB8AC3E}">
        <p14:creationId xmlns:p14="http://schemas.microsoft.com/office/powerpoint/2010/main" val="3093495936"/>
      </p:ext>
    </p:extLst>
  </p:cSld>
  <p:clrMap bg1="dk1" tx1="lt1" bg2="dk2" tx2="lt2" accent1="accent1" accent2="accent2" accent3="accent3" accent4="accent4" accent5="accent5" accent6="accent6" hlink="hlink" folHlink="folHlink"/>
  <p:sldLayoutIdLst>
    <p:sldLayoutId id="2147483649" r:id="rId1"/>
    <p:sldLayoutId id="2147483673" r:id="rId2"/>
    <p:sldLayoutId id="2147483650" r:id="rId3"/>
    <p:sldLayoutId id="2147483674" r:id="rId4"/>
    <p:sldLayoutId id="2147483651" r:id="rId5"/>
    <p:sldLayoutId id="2147483675" r:id="rId6"/>
    <p:sldLayoutId id="2147483652" r:id="rId7"/>
    <p:sldLayoutId id="2147483676" r:id="rId8"/>
    <p:sldLayoutId id="2147483654" r:id="rId9"/>
    <p:sldLayoutId id="2147483677" r:id="rId10"/>
    <p:sldLayoutId id="2147483655" r:id="rId11"/>
    <p:sldLayoutId id="2147483678" r:id="rId12"/>
    <p:sldLayoutId id="2147483656" r:id="rId13"/>
    <p:sldLayoutId id="2147483679" r:id="rId14"/>
    <p:sldLayoutId id="2147483657" r:id="rId15"/>
    <p:sldLayoutId id="2147483680"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Franklin Gothic Demi" panose="020B0703020102020204" pitchFamily="34"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ranklin Gothic Book" panose="020B0503020102020204" pitchFamily="34"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2400" kern="1200">
          <a:solidFill>
            <a:schemeClr val="tx1"/>
          </a:solidFill>
          <a:latin typeface="Franklin Gothic Book" panose="020B0503020102020204" pitchFamily="34"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Franklin Gothic Book" panose="020B0503020102020204" pitchFamily="34"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Franklin Gothic Book" panose="020B0503020102020204" pitchFamily="34"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800" kern="1200">
          <a:solidFill>
            <a:schemeClr val="tx1"/>
          </a:solidFill>
          <a:latin typeface="Franklin Gothic Book" panose="020B0503020102020204" pitchFamily="34"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mailto:rfp@idoa.in.gov"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mailto:idoareferences@idoa.in.gov"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www.in.gov/idoa/2862.htm" TargetMode="External"/><Relationship Id="rId2" Type="http://schemas.openxmlformats.org/officeDocument/2006/relationships/hyperlink" Target="mailto:Indianaveteranspreference@idoa.in.gov"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www.in.gov/sos" TargetMode="External"/><Relationship Id="rId2" Type="http://schemas.openxmlformats.org/officeDocument/2006/relationships/hyperlink" Target="http://www.in.gov/idoa/2464.htm" TargetMode="External"/><Relationship Id="rId1" Type="http://schemas.openxmlformats.org/officeDocument/2006/relationships/slideLayout" Target="../slideLayouts/slideLayout3.xml"/><Relationship Id="rId4" Type="http://schemas.openxmlformats.org/officeDocument/2006/relationships/hyperlink" Target="http://www.in.gov/idoa/3106.ht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5DF98-21D1-8AB9-C541-1BBDE0D01ABF}"/>
              </a:ext>
            </a:extLst>
          </p:cNvPr>
          <p:cNvSpPr>
            <a:spLocks noGrp="1"/>
          </p:cNvSpPr>
          <p:nvPr>
            <p:ph type="ctrTitle"/>
          </p:nvPr>
        </p:nvSpPr>
        <p:spPr>
          <a:xfrm>
            <a:off x="839469" y="3926710"/>
            <a:ext cx="10515600" cy="1532790"/>
          </a:xfrm>
          <a:noFill/>
        </p:spPr>
        <p:txBody>
          <a:bodyPr anchor="b">
            <a:normAutofit fontScale="90000"/>
          </a:bodyPr>
          <a:lstStyle/>
          <a:p>
            <a:r>
              <a:rPr lang="en-US" sz="6700" dirty="0"/>
              <a:t>Welcome</a:t>
            </a:r>
            <a:br>
              <a:rPr lang="en-US" sz="5400" dirty="0"/>
            </a:br>
            <a:r>
              <a:rPr lang="en-US" sz="5400" dirty="0"/>
              <a:t>September 2026 Solicitations </a:t>
            </a:r>
            <a:endParaRPr lang="en-US" dirty="0"/>
          </a:p>
        </p:txBody>
      </p:sp>
      <p:sp>
        <p:nvSpPr>
          <p:cNvPr id="3" name="Subtitle 2">
            <a:extLst>
              <a:ext uri="{FF2B5EF4-FFF2-40B4-BE49-F238E27FC236}">
                <a16:creationId xmlns:a16="http://schemas.microsoft.com/office/drawing/2014/main" id="{CF9A467A-6E4C-959B-96F7-753C1537C8FA}"/>
              </a:ext>
            </a:extLst>
          </p:cNvPr>
          <p:cNvSpPr>
            <a:spLocks noGrp="1"/>
          </p:cNvSpPr>
          <p:nvPr>
            <p:ph type="subTitle" idx="1"/>
          </p:nvPr>
        </p:nvSpPr>
        <p:spPr>
          <a:xfrm>
            <a:off x="839469" y="5358141"/>
            <a:ext cx="10509388" cy="1101653"/>
          </a:xfrm>
          <a:noFill/>
        </p:spPr>
        <p:txBody>
          <a:bodyPr vert="horz" lIns="91440" tIns="45720" rIns="91440" bIns="45720" rtlCol="0" anchor="t">
            <a:normAutofit/>
          </a:bodyPr>
          <a:lstStyle/>
          <a:p>
            <a:r>
              <a:rPr lang="en-US" sz="4800" dirty="0">
                <a:latin typeface="Franklin Gothic Demi" panose="020B0703020102020204" pitchFamily="34" charset="0"/>
                <a:cs typeface="Times New Roman"/>
              </a:rPr>
              <a:t>Pre-Proposal Meeting</a:t>
            </a:r>
          </a:p>
          <a:p>
            <a:endParaRPr lang="en-US" sz="4800" dirty="0">
              <a:highlight>
                <a:srgbClr val="00FFFF"/>
              </a:highlight>
              <a:latin typeface="Franklin Gothic Demi" panose="020B0703020102020204" pitchFamily="34" charset="0"/>
              <a:cs typeface="Times New Roman"/>
            </a:endParaRPr>
          </a:p>
          <a:p>
            <a:endParaRPr lang="en-US" sz="1100" dirty="0"/>
          </a:p>
        </p:txBody>
      </p:sp>
      <p:pic>
        <p:nvPicPr>
          <p:cNvPr id="6" name="Picture 5" descr="A city with tall buildings&#10;&#10;AI-generated content may be incorrect.">
            <a:extLst>
              <a:ext uri="{FF2B5EF4-FFF2-40B4-BE49-F238E27FC236}">
                <a16:creationId xmlns:a16="http://schemas.microsoft.com/office/drawing/2014/main" id="{A2013D46-E73E-753A-253C-33C5CF827D74}"/>
              </a:ext>
            </a:extLst>
          </p:cNvPr>
          <p:cNvPicPr>
            <a:picLocks noChangeAspect="1"/>
          </p:cNvPicPr>
          <p:nvPr/>
        </p:nvPicPr>
        <p:blipFill>
          <a:blip r:embed="rId2">
            <a:extLst>
              <a:ext uri="{28A0092B-C50C-407E-A947-70E740481C1C}">
                <a14:useLocalDpi xmlns:a14="http://schemas.microsoft.com/office/drawing/2010/main" val="0"/>
              </a:ext>
            </a:extLst>
          </a:blip>
          <a:srcRect t="25216" b="19599"/>
          <a:stretch>
            <a:fillRect/>
          </a:stretch>
        </p:blipFill>
        <p:spPr>
          <a:xfrm>
            <a:off x="0" y="0"/>
            <a:ext cx="12192000" cy="3784600"/>
          </a:xfrm>
          <a:prstGeom prst="rect">
            <a:avLst/>
          </a:prstGeom>
        </p:spPr>
      </p:pic>
    </p:spTree>
    <p:extLst>
      <p:ext uri="{BB962C8B-B14F-4D97-AF65-F5344CB8AC3E}">
        <p14:creationId xmlns:p14="http://schemas.microsoft.com/office/powerpoint/2010/main" val="540710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56BC5-09FC-A32D-2170-3B676908466C}"/>
              </a:ext>
            </a:extLst>
          </p:cNvPr>
          <p:cNvSpPr>
            <a:spLocks noGrp="1"/>
          </p:cNvSpPr>
          <p:nvPr>
            <p:ph type="title"/>
          </p:nvPr>
        </p:nvSpPr>
        <p:spPr/>
        <p:txBody>
          <a:bodyPr/>
          <a:lstStyle/>
          <a:p>
            <a:r>
              <a:rPr lang="en-US">
                <a:latin typeface="Franklin Gothic Demi"/>
                <a:cs typeface="Times New Roman"/>
              </a:rPr>
              <a:t>State of Indiana Bidder Profile</a:t>
            </a:r>
          </a:p>
        </p:txBody>
      </p:sp>
      <p:sp>
        <p:nvSpPr>
          <p:cNvPr id="3" name="Content Placeholder 2">
            <a:extLst>
              <a:ext uri="{FF2B5EF4-FFF2-40B4-BE49-F238E27FC236}">
                <a16:creationId xmlns:a16="http://schemas.microsoft.com/office/drawing/2014/main" id="{9E7F07ED-CA65-00AF-80A3-C9AD9D07DF25}"/>
              </a:ext>
            </a:extLst>
          </p:cNvPr>
          <p:cNvSpPr>
            <a:spLocks noGrp="1"/>
          </p:cNvSpPr>
          <p:nvPr>
            <p:ph idx="1"/>
          </p:nvPr>
        </p:nvSpPr>
        <p:spPr>
          <a:xfrm>
            <a:off x="838200" y="1825625"/>
            <a:ext cx="5260042" cy="4351338"/>
          </a:xfrm>
        </p:spPr>
        <p:txBody>
          <a:bodyPr vert="horz" lIns="91440" tIns="45720" rIns="91440" bIns="45720" rtlCol="0" anchor="t">
            <a:normAutofit/>
          </a:bodyPr>
          <a:lstStyle/>
          <a:p>
            <a:r>
              <a:rPr lang="en-US" sz="2400" dirty="0">
                <a:latin typeface="Franklin Gothic Book"/>
                <a:cs typeface="Times New Roman"/>
              </a:rPr>
              <a:t>A bidder profile with IDOA is required to access the Indiana Supplier Portal and to submit bid responses.  </a:t>
            </a:r>
            <a:endParaRPr lang="en-US" sz="2400" dirty="0"/>
          </a:p>
          <a:p>
            <a:r>
              <a:rPr lang="en-US" sz="2400" dirty="0">
                <a:latin typeface="Franklin Gothic Book"/>
                <a:cs typeface="Times New Roman"/>
              </a:rPr>
              <a:t>Scan the QR Code to access Supplier Portal Information.</a:t>
            </a:r>
          </a:p>
          <a:p>
            <a:r>
              <a:rPr lang="en-US" sz="2400" dirty="0">
                <a:latin typeface="Franklin Gothic Book"/>
                <a:cs typeface="Times New Roman"/>
              </a:rPr>
              <a:t>Before an award may be granted, the bidder must be registered with the Secretary of State</a:t>
            </a:r>
            <a:endParaRPr lang="en-US" sz="2400" dirty="0"/>
          </a:p>
        </p:txBody>
      </p:sp>
      <p:sp>
        <p:nvSpPr>
          <p:cNvPr id="4" name="Slide Number Placeholder 3">
            <a:extLst>
              <a:ext uri="{FF2B5EF4-FFF2-40B4-BE49-F238E27FC236}">
                <a16:creationId xmlns:a16="http://schemas.microsoft.com/office/drawing/2014/main" id="{5B1CCEDE-DF05-9E36-BEAF-208B680D1D14}"/>
              </a:ext>
            </a:extLst>
          </p:cNvPr>
          <p:cNvSpPr>
            <a:spLocks noGrp="1"/>
          </p:cNvSpPr>
          <p:nvPr>
            <p:ph type="sldNum" sz="quarter" idx="12"/>
          </p:nvPr>
        </p:nvSpPr>
        <p:spPr/>
        <p:txBody>
          <a:bodyPr/>
          <a:lstStyle/>
          <a:p>
            <a:fld id="{38348EF0-853B-401D-A8F2-35F7EA05162D}" type="slidenum">
              <a:rPr lang="en-US" smtClean="0"/>
              <a:t>2</a:t>
            </a:fld>
            <a:endParaRPr lang="en-US"/>
          </a:p>
        </p:txBody>
      </p:sp>
      <p:pic>
        <p:nvPicPr>
          <p:cNvPr id="6" name="Picture 5">
            <a:extLst>
              <a:ext uri="{FF2B5EF4-FFF2-40B4-BE49-F238E27FC236}">
                <a16:creationId xmlns:a16="http://schemas.microsoft.com/office/drawing/2014/main" id="{491DBB28-B7FA-5E52-2B0C-D79DBCEF2885}"/>
              </a:ext>
            </a:extLst>
          </p:cNvPr>
          <p:cNvPicPr>
            <a:picLocks noChangeAspect="1"/>
          </p:cNvPicPr>
          <p:nvPr/>
        </p:nvPicPr>
        <p:blipFill>
          <a:blip r:embed="rId2"/>
          <a:stretch>
            <a:fillRect/>
          </a:stretch>
        </p:blipFill>
        <p:spPr>
          <a:xfrm>
            <a:off x="7816382" y="1829360"/>
            <a:ext cx="2632823" cy="2605368"/>
          </a:xfrm>
          <a:prstGeom prst="rect">
            <a:avLst/>
          </a:prstGeom>
        </p:spPr>
      </p:pic>
    </p:spTree>
    <p:extLst>
      <p:ext uri="{BB962C8B-B14F-4D97-AF65-F5344CB8AC3E}">
        <p14:creationId xmlns:p14="http://schemas.microsoft.com/office/powerpoint/2010/main" val="1752465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E7D7B-0BA0-8E04-98AA-767B1FBEAB5A}"/>
              </a:ext>
            </a:extLst>
          </p:cNvPr>
          <p:cNvSpPr>
            <a:spLocks noGrp="1"/>
          </p:cNvSpPr>
          <p:nvPr>
            <p:ph type="title"/>
          </p:nvPr>
        </p:nvSpPr>
        <p:spPr>
          <a:xfrm>
            <a:off x="838199" y="0"/>
            <a:ext cx="11128513" cy="1325563"/>
          </a:xfrm>
        </p:spPr>
        <p:txBody>
          <a:bodyPr/>
          <a:lstStyle/>
          <a:p>
            <a:r>
              <a:rPr lang="en-US" dirty="0">
                <a:latin typeface="Franklin Gothic Demi"/>
                <a:cs typeface="Times New Roman"/>
              </a:rPr>
              <a:t>Pre-Proposal Breakout Meeting Information</a:t>
            </a:r>
            <a:endParaRPr lang="en-US" dirty="0"/>
          </a:p>
        </p:txBody>
      </p:sp>
      <p:sp>
        <p:nvSpPr>
          <p:cNvPr id="3" name="Content Placeholder 2">
            <a:extLst>
              <a:ext uri="{FF2B5EF4-FFF2-40B4-BE49-F238E27FC236}">
                <a16:creationId xmlns:a16="http://schemas.microsoft.com/office/drawing/2014/main" id="{C9873AB0-B1B0-C7A9-D05E-8B7234620C5C}"/>
              </a:ext>
            </a:extLst>
          </p:cNvPr>
          <p:cNvSpPr>
            <a:spLocks noGrp="1"/>
          </p:cNvSpPr>
          <p:nvPr>
            <p:ph idx="1"/>
          </p:nvPr>
        </p:nvSpPr>
        <p:spPr>
          <a:xfrm>
            <a:off x="838200" y="1253331"/>
            <a:ext cx="10515600" cy="4351338"/>
          </a:xfrm>
        </p:spPr>
        <p:txBody>
          <a:bodyPr vert="horz" lIns="91440" tIns="45720" rIns="91440" bIns="45720" rtlCol="0" anchor="t">
            <a:normAutofit/>
          </a:bodyPr>
          <a:lstStyle/>
          <a:p>
            <a:pPr>
              <a:spcAft>
                <a:spcPts val="800"/>
              </a:spcAft>
            </a:pPr>
            <a:r>
              <a:rPr lang="en-US" dirty="0">
                <a:latin typeface="Franklin Gothic Book"/>
                <a:cs typeface="Times New Roman"/>
              </a:rPr>
              <a:t>Topics for event-specific sessions:</a:t>
            </a:r>
          </a:p>
          <a:p>
            <a:pPr lvl="1">
              <a:spcAft>
                <a:spcPts val="800"/>
              </a:spcAft>
            </a:pPr>
            <a:r>
              <a:rPr lang="en-US" dirty="0">
                <a:latin typeface="Franklin Gothic Book"/>
                <a:cs typeface="Times New Roman"/>
              </a:rPr>
              <a:t>Key Dates</a:t>
            </a:r>
          </a:p>
          <a:p>
            <a:pPr lvl="1">
              <a:spcAft>
                <a:spcPts val="800"/>
              </a:spcAft>
            </a:pPr>
            <a:r>
              <a:rPr lang="en-US" dirty="0">
                <a:latin typeface="Franklin Gothic Book"/>
                <a:cs typeface="Times New Roman"/>
              </a:rPr>
              <a:t>Term of Contract</a:t>
            </a:r>
            <a:endParaRPr lang="en-US" dirty="0"/>
          </a:p>
          <a:p>
            <a:pPr lvl="1">
              <a:spcAft>
                <a:spcPts val="800"/>
              </a:spcAft>
            </a:pPr>
            <a:r>
              <a:rPr lang="en-US" dirty="0">
                <a:latin typeface="Franklin Gothic Book"/>
                <a:cs typeface="Times New Roman"/>
              </a:rPr>
              <a:t>Purpose of RFP </a:t>
            </a:r>
          </a:p>
          <a:p>
            <a:pPr lvl="1">
              <a:spcAft>
                <a:spcPts val="800"/>
              </a:spcAft>
            </a:pPr>
            <a:r>
              <a:rPr lang="en-US" dirty="0">
                <a:latin typeface="Franklin Gothic Book"/>
                <a:cs typeface="Times New Roman"/>
              </a:rPr>
              <a:t>Scope of Work </a:t>
            </a:r>
          </a:p>
          <a:p>
            <a:pPr lvl="1">
              <a:spcAft>
                <a:spcPts val="800"/>
              </a:spcAft>
            </a:pPr>
            <a:r>
              <a:rPr lang="en-US" dirty="0">
                <a:latin typeface="Franklin Gothic Book"/>
                <a:cs typeface="Times New Roman"/>
              </a:rPr>
              <a:t>Q&amp;A </a:t>
            </a:r>
          </a:p>
          <a:p>
            <a:pPr marL="457200" lvl="1" indent="0">
              <a:buNone/>
            </a:pPr>
            <a:endParaRPr lang="en-US" dirty="0">
              <a:latin typeface="Franklin Gothic Book"/>
              <a:cs typeface="Times New Roman"/>
            </a:endParaRPr>
          </a:p>
          <a:p>
            <a:pPr marL="457200" lvl="1" indent="0">
              <a:buNone/>
            </a:pPr>
            <a:r>
              <a:rPr lang="en-US" dirty="0">
                <a:latin typeface="Franklin Gothic Book"/>
                <a:cs typeface="Times New Roman"/>
              </a:rPr>
              <a:t>The specific location(s) and time(s) of each Breakout meeting will be listed on the last slide. </a:t>
            </a:r>
          </a:p>
          <a:p>
            <a:pPr lvl="2"/>
            <a:endParaRPr lang="en-US" dirty="0">
              <a:latin typeface="Franklin Gothic Book"/>
              <a:cs typeface="Times New Roman"/>
            </a:endParaRPr>
          </a:p>
          <a:p>
            <a:pPr lvl="2"/>
            <a:endParaRPr lang="en-US" dirty="0">
              <a:latin typeface="Franklin Gothic Book"/>
              <a:cs typeface="Times New Roman"/>
            </a:endParaRPr>
          </a:p>
        </p:txBody>
      </p:sp>
      <p:sp>
        <p:nvSpPr>
          <p:cNvPr id="4" name="Slide Number Placeholder 3">
            <a:extLst>
              <a:ext uri="{FF2B5EF4-FFF2-40B4-BE49-F238E27FC236}">
                <a16:creationId xmlns:a16="http://schemas.microsoft.com/office/drawing/2014/main" id="{3AD77305-095C-16D5-8087-E91201FB964B}"/>
              </a:ext>
            </a:extLst>
          </p:cNvPr>
          <p:cNvSpPr>
            <a:spLocks noGrp="1"/>
          </p:cNvSpPr>
          <p:nvPr>
            <p:ph type="sldNum" sz="quarter" idx="12"/>
          </p:nvPr>
        </p:nvSpPr>
        <p:spPr/>
        <p:txBody>
          <a:bodyPr/>
          <a:lstStyle/>
          <a:p>
            <a:fld id="{38348EF0-853B-401D-A8F2-35F7EA05162D}" type="slidenum">
              <a:rPr lang="en-US" smtClean="0"/>
              <a:t>3</a:t>
            </a:fld>
            <a:endParaRPr lang="en-US"/>
          </a:p>
        </p:txBody>
      </p:sp>
    </p:spTree>
    <p:extLst>
      <p:ext uri="{BB962C8B-B14F-4D97-AF65-F5344CB8AC3E}">
        <p14:creationId xmlns:p14="http://schemas.microsoft.com/office/powerpoint/2010/main" val="1744817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4DC5A-8C39-B37B-F8F9-A2D262C30238}"/>
              </a:ext>
            </a:extLst>
          </p:cNvPr>
          <p:cNvSpPr>
            <a:spLocks noGrp="1"/>
          </p:cNvSpPr>
          <p:nvPr>
            <p:ph type="title"/>
          </p:nvPr>
        </p:nvSpPr>
        <p:spPr/>
        <p:txBody>
          <a:bodyPr/>
          <a:lstStyle/>
          <a:p>
            <a:r>
              <a:rPr lang="en-US" dirty="0"/>
              <a:t>Pre-Proposal Main Meeting Information</a:t>
            </a:r>
          </a:p>
        </p:txBody>
      </p:sp>
      <p:sp>
        <p:nvSpPr>
          <p:cNvPr id="3" name="Content Placeholder 2">
            <a:extLst>
              <a:ext uri="{FF2B5EF4-FFF2-40B4-BE49-F238E27FC236}">
                <a16:creationId xmlns:a16="http://schemas.microsoft.com/office/drawing/2014/main" id="{7CD6F2AE-7C3F-BD0C-B83B-BD7165F716F7}"/>
              </a:ext>
            </a:extLst>
          </p:cNvPr>
          <p:cNvSpPr>
            <a:spLocks noGrp="1"/>
          </p:cNvSpPr>
          <p:nvPr>
            <p:ph idx="1"/>
          </p:nvPr>
        </p:nvSpPr>
        <p:spPr/>
        <p:txBody>
          <a:bodyPr vert="horz" lIns="91440" tIns="45720" rIns="91440" bIns="45720" rtlCol="0" anchor="t">
            <a:normAutofit/>
          </a:bodyPr>
          <a:lstStyle/>
          <a:p>
            <a:r>
              <a:rPr lang="en-US" dirty="0">
                <a:latin typeface="Franklin Gothic Book"/>
                <a:cs typeface="Times New Roman"/>
              </a:rPr>
              <a:t>General Information</a:t>
            </a:r>
          </a:p>
          <a:p>
            <a:r>
              <a:rPr lang="en-US" dirty="0">
                <a:latin typeface="Franklin Gothic Book"/>
                <a:cs typeface="Times New Roman"/>
              </a:rPr>
              <a:t>Proposal Preparation</a:t>
            </a:r>
          </a:p>
          <a:p>
            <a:pPr lvl="0"/>
            <a:r>
              <a:rPr lang="en-US" dirty="0">
                <a:latin typeface="Franklin Gothic Book"/>
                <a:cs typeface="Times New Roman"/>
              </a:rPr>
              <a:t>Evaluation Criteria</a:t>
            </a:r>
          </a:p>
          <a:p>
            <a:pPr lvl="0"/>
            <a:r>
              <a:rPr lang="en-US" dirty="0">
                <a:latin typeface="Franklin Gothic Book"/>
                <a:cs typeface="Times New Roman"/>
              </a:rPr>
              <a:t>Indiana Veteran Owned Small Business Enterprises (IVOSB)</a:t>
            </a:r>
          </a:p>
          <a:p>
            <a:pPr lvl="0"/>
            <a:r>
              <a:rPr lang="en-US" dirty="0">
                <a:latin typeface="Franklin Gothic Book"/>
                <a:cs typeface="Times New Roman"/>
              </a:rPr>
              <a:t>Submission Requirements</a:t>
            </a:r>
          </a:p>
          <a:p>
            <a:pPr lvl="1">
              <a:buFont typeface="Arial" panose="02070309020205020404" pitchFamily="49" charset="0"/>
              <a:buChar char="•"/>
            </a:pPr>
            <a:r>
              <a:rPr lang="en-US" dirty="0"/>
              <a:t>Optional Forms/Documents</a:t>
            </a:r>
          </a:p>
          <a:p>
            <a:pPr lvl="1">
              <a:buFont typeface="Arial" panose="02070309020205020404" pitchFamily="49" charset="0"/>
              <a:buChar char="•"/>
            </a:pPr>
            <a:r>
              <a:rPr lang="en-US" dirty="0"/>
              <a:t>Required Forms/Documents</a:t>
            </a:r>
          </a:p>
          <a:p>
            <a:pPr lvl="0"/>
            <a:r>
              <a:rPr lang="en-US" dirty="0">
                <a:latin typeface="Franklin Gothic Book"/>
                <a:cs typeface="Times New Roman"/>
              </a:rPr>
              <a:t>Additional Information</a:t>
            </a:r>
          </a:p>
          <a:p>
            <a:pPr lvl="0"/>
            <a:r>
              <a:rPr lang="en-US" dirty="0">
                <a:latin typeface="Franklin Gothic Book"/>
                <a:cs typeface="Times New Roman"/>
              </a:rPr>
              <a:t>Questions (</a:t>
            </a:r>
            <a:r>
              <a:rPr lang="en-US" u="sng" dirty="0">
                <a:latin typeface="Franklin Gothic Book"/>
                <a:cs typeface="Times New Roman"/>
              </a:rPr>
              <a:t>Attachment G</a:t>
            </a:r>
            <a:r>
              <a:rPr lang="en-US" dirty="0">
                <a:latin typeface="Franklin Gothic Book"/>
                <a:cs typeface="Times New Roman"/>
              </a:rPr>
              <a:t>)</a:t>
            </a:r>
          </a:p>
          <a:p>
            <a:pPr lvl="1"/>
            <a:endParaRPr lang="en-US" dirty="0"/>
          </a:p>
        </p:txBody>
      </p:sp>
      <p:sp>
        <p:nvSpPr>
          <p:cNvPr id="4" name="Slide Number Placeholder 3">
            <a:extLst>
              <a:ext uri="{FF2B5EF4-FFF2-40B4-BE49-F238E27FC236}">
                <a16:creationId xmlns:a16="http://schemas.microsoft.com/office/drawing/2014/main" id="{02ABC8F9-9056-AC89-E849-B48DBC770985}"/>
              </a:ext>
            </a:extLst>
          </p:cNvPr>
          <p:cNvSpPr>
            <a:spLocks noGrp="1"/>
          </p:cNvSpPr>
          <p:nvPr>
            <p:ph type="sldNum" sz="quarter" idx="12"/>
          </p:nvPr>
        </p:nvSpPr>
        <p:spPr/>
        <p:txBody>
          <a:bodyPr/>
          <a:lstStyle/>
          <a:p>
            <a:fld id="{38348EF0-853B-401D-A8F2-35F7EA05162D}" type="slidenum">
              <a:rPr lang="en-US" smtClean="0"/>
              <a:t>4</a:t>
            </a:fld>
            <a:endParaRPr lang="en-US"/>
          </a:p>
        </p:txBody>
      </p:sp>
    </p:spTree>
    <p:extLst>
      <p:ext uri="{BB962C8B-B14F-4D97-AF65-F5344CB8AC3E}">
        <p14:creationId xmlns:p14="http://schemas.microsoft.com/office/powerpoint/2010/main" val="4063295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EA3A4-21CD-E56F-E7DF-530B42945908}"/>
              </a:ext>
            </a:extLst>
          </p:cNvPr>
          <p:cNvSpPr>
            <a:spLocks noGrp="1"/>
          </p:cNvSpPr>
          <p:nvPr>
            <p:ph type="title"/>
          </p:nvPr>
        </p:nvSpPr>
        <p:spPr>
          <a:xfrm>
            <a:off x="838200" y="206375"/>
            <a:ext cx="10515600" cy="1035050"/>
          </a:xfrm>
        </p:spPr>
        <p:txBody>
          <a:bodyPr/>
          <a:lstStyle/>
          <a:p>
            <a:r>
              <a:rPr lang="en-US"/>
              <a:t>General Information</a:t>
            </a:r>
          </a:p>
        </p:txBody>
      </p:sp>
      <p:sp>
        <p:nvSpPr>
          <p:cNvPr id="3" name="Content Placeholder 2">
            <a:extLst>
              <a:ext uri="{FF2B5EF4-FFF2-40B4-BE49-F238E27FC236}">
                <a16:creationId xmlns:a16="http://schemas.microsoft.com/office/drawing/2014/main" id="{1A33FF98-5324-BE21-CC2D-FF18375B519D}"/>
              </a:ext>
            </a:extLst>
          </p:cNvPr>
          <p:cNvSpPr>
            <a:spLocks noGrp="1"/>
          </p:cNvSpPr>
          <p:nvPr>
            <p:ph idx="1"/>
          </p:nvPr>
        </p:nvSpPr>
        <p:spPr>
          <a:xfrm>
            <a:off x="838200" y="1241425"/>
            <a:ext cx="10515600" cy="4692650"/>
          </a:xfrm>
        </p:spPr>
        <p:txBody>
          <a:bodyPr vert="horz" lIns="91440" tIns="45720" rIns="91440" bIns="45720" rtlCol="0" anchor="t">
            <a:normAutofit/>
          </a:bodyPr>
          <a:lstStyle/>
          <a:p>
            <a:r>
              <a:rPr lang="en-US" dirty="0">
                <a:latin typeface="Franklin Gothic Book"/>
                <a:cs typeface="Times New Roman"/>
              </a:rPr>
              <a:t>Potential Respondents are typically given the opportunity to express interest in a solicitation and to have their company and contact information posted to the solicitation website by submitting the Pre-Proposal Network Opportunities Form (</a:t>
            </a:r>
            <a:r>
              <a:rPr lang="en-US" u="sng" dirty="0">
                <a:latin typeface="Franklin Gothic Book"/>
                <a:cs typeface="Times New Roman"/>
              </a:rPr>
              <a:t>Attachment I</a:t>
            </a:r>
            <a:r>
              <a:rPr lang="en-US" dirty="0">
                <a:latin typeface="Franklin Gothic Book"/>
                <a:cs typeface="Times New Roman"/>
              </a:rPr>
              <a:t>). </a:t>
            </a:r>
          </a:p>
          <a:p>
            <a:pPr lvl="1">
              <a:buFont typeface="Arial" panose="02070309020205020404" pitchFamily="49" charset="0"/>
              <a:buChar char="•"/>
            </a:pPr>
            <a:r>
              <a:rPr lang="en-US" dirty="0">
                <a:latin typeface="Franklin Gothic Book"/>
                <a:cs typeface="Times New Roman"/>
              </a:rPr>
              <a:t>The form is optional but must be submitted to </a:t>
            </a:r>
            <a:r>
              <a:rPr lang="en-US" dirty="0">
                <a:latin typeface="Franklin Gothic Book"/>
                <a:cs typeface="Times New Roman"/>
                <a:hlinkClick r:id="rId3"/>
              </a:rPr>
              <a:t>rfp@idoa.in.gov</a:t>
            </a:r>
            <a:r>
              <a:rPr lang="en-US" dirty="0">
                <a:latin typeface="Franklin Gothic Book"/>
                <a:cs typeface="Times New Roman"/>
              </a:rPr>
              <a:t> by the date and time specified in the documents for each solicitation.</a:t>
            </a:r>
          </a:p>
          <a:p>
            <a:r>
              <a:rPr lang="en-US" dirty="0">
                <a:latin typeface="Franklin Gothic Book"/>
                <a:cs typeface="Times New Roman"/>
              </a:rPr>
              <a:t>Potential Respondents are encouraged to submit any questions pertaining to a solicitation via the Question/Inquiry process, using </a:t>
            </a:r>
            <a:r>
              <a:rPr lang="en-US" u="sng" dirty="0">
                <a:latin typeface="Franklin Gothic Book"/>
                <a:cs typeface="Times New Roman"/>
              </a:rPr>
              <a:t>Attachment G</a:t>
            </a:r>
            <a:r>
              <a:rPr lang="en-US" b="1" dirty="0">
                <a:latin typeface="Franklin Gothic Book"/>
                <a:cs typeface="Times New Roman"/>
              </a:rPr>
              <a:t>. </a:t>
            </a:r>
            <a:endParaRPr lang="en-US" dirty="0">
              <a:latin typeface="Franklin Gothic Book"/>
              <a:cs typeface="Times New Roman"/>
            </a:endParaRPr>
          </a:p>
          <a:p>
            <a:r>
              <a:rPr lang="en-US" dirty="0">
                <a:solidFill>
                  <a:srgbClr val="FFCC00"/>
                </a:solidFill>
                <a:latin typeface="Franklin Gothic Book"/>
                <a:cs typeface="Times New Roman"/>
              </a:rPr>
              <a:t>Specific deadlines for each event are listed in the published solicitation document(s) (RFP Main Document).</a:t>
            </a:r>
            <a:endParaRPr lang="en-US" dirty="0">
              <a:latin typeface="Franklin Gothic Book"/>
              <a:cs typeface="Times New Roman"/>
            </a:endParaRPr>
          </a:p>
          <a:p>
            <a:endParaRPr lang="en-US" dirty="0"/>
          </a:p>
          <a:p>
            <a:endParaRPr lang="en-US" dirty="0"/>
          </a:p>
        </p:txBody>
      </p:sp>
      <p:sp>
        <p:nvSpPr>
          <p:cNvPr id="4" name="Slide Number Placeholder 3">
            <a:extLst>
              <a:ext uri="{FF2B5EF4-FFF2-40B4-BE49-F238E27FC236}">
                <a16:creationId xmlns:a16="http://schemas.microsoft.com/office/drawing/2014/main" id="{7B93FCBC-213B-8F89-2EF1-70E306D01407}"/>
              </a:ext>
            </a:extLst>
          </p:cNvPr>
          <p:cNvSpPr>
            <a:spLocks noGrp="1"/>
          </p:cNvSpPr>
          <p:nvPr>
            <p:ph type="sldNum" sz="quarter" idx="12"/>
          </p:nvPr>
        </p:nvSpPr>
        <p:spPr/>
        <p:txBody>
          <a:bodyPr/>
          <a:lstStyle/>
          <a:p>
            <a:fld id="{38348EF0-853B-401D-A8F2-35F7EA05162D}" type="slidenum">
              <a:rPr lang="en-US" smtClean="0"/>
              <a:t>5</a:t>
            </a:fld>
            <a:endParaRPr lang="en-US"/>
          </a:p>
        </p:txBody>
      </p:sp>
    </p:spTree>
    <p:extLst>
      <p:ext uri="{BB962C8B-B14F-4D97-AF65-F5344CB8AC3E}">
        <p14:creationId xmlns:p14="http://schemas.microsoft.com/office/powerpoint/2010/main" val="225724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CCE63-31CA-CDB3-75FD-6201679AD344}"/>
              </a:ext>
            </a:extLst>
          </p:cNvPr>
          <p:cNvSpPr>
            <a:spLocks noGrp="1"/>
          </p:cNvSpPr>
          <p:nvPr>
            <p:ph type="title"/>
          </p:nvPr>
        </p:nvSpPr>
        <p:spPr/>
        <p:txBody>
          <a:bodyPr/>
          <a:lstStyle/>
          <a:p>
            <a:r>
              <a:rPr lang="en-US" dirty="0"/>
              <a:t>Submission Forms/Documents</a:t>
            </a:r>
          </a:p>
        </p:txBody>
      </p:sp>
      <p:sp>
        <p:nvSpPr>
          <p:cNvPr id="3" name="Content Placeholder 2">
            <a:extLst>
              <a:ext uri="{FF2B5EF4-FFF2-40B4-BE49-F238E27FC236}">
                <a16:creationId xmlns:a16="http://schemas.microsoft.com/office/drawing/2014/main" id="{B82FFB3B-0E24-44E3-F42E-1D37C004FCBF}"/>
              </a:ext>
            </a:extLst>
          </p:cNvPr>
          <p:cNvSpPr>
            <a:spLocks noGrp="1"/>
          </p:cNvSpPr>
          <p:nvPr>
            <p:ph idx="1"/>
          </p:nvPr>
        </p:nvSpPr>
        <p:spPr>
          <a:xfrm>
            <a:off x="838200" y="1894114"/>
            <a:ext cx="10515600" cy="4282849"/>
          </a:xfrm>
        </p:spPr>
        <p:txBody>
          <a:bodyPr vert="horz" lIns="91440" tIns="45720" rIns="91440" bIns="45720" rtlCol="0" anchor="t">
            <a:normAutofit lnSpcReduction="10000"/>
          </a:bodyPr>
          <a:lstStyle/>
          <a:p>
            <a:pPr>
              <a:lnSpc>
                <a:spcPct val="100000"/>
              </a:lnSpc>
              <a:spcBef>
                <a:spcPts val="0"/>
              </a:spcBef>
              <a:spcAft>
                <a:spcPts val="800"/>
              </a:spcAft>
            </a:pPr>
            <a:r>
              <a:rPr lang="en-US" dirty="0">
                <a:latin typeface="Franklin Gothic Book"/>
                <a:cs typeface="Times New Roman"/>
              </a:rPr>
              <a:t>Additional forms may also be required depending on the event.</a:t>
            </a:r>
          </a:p>
          <a:p>
            <a:pPr>
              <a:lnSpc>
                <a:spcPct val="100000"/>
              </a:lnSpc>
              <a:spcBef>
                <a:spcPts val="0"/>
              </a:spcBef>
              <a:spcAft>
                <a:spcPts val="800"/>
              </a:spcAft>
            </a:pPr>
            <a:r>
              <a:rPr lang="en-US" b="1" u="sng" dirty="0">
                <a:latin typeface="Franklin Gothic Book"/>
                <a:cs typeface="Times New Roman"/>
              </a:rPr>
              <a:t>Use the templates</a:t>
            </a:r>
            <a:r>
              <a:rPr lang="en-US" b="1" dirty="0">
                <a:latin typeface="Franklin Gothic Book"/>
                <a:cs typeface="Times New Roman"/>
              </a:rPr>
              <a:t> </a:t>
            </a:r>
            <a:r>
              <a:rPr lang="en-US" dirty="0">
                <a:latin typeface="Franklin Gothic Book"/>
                <a:cs typeface="Times New Roman"/>
              </a:rPr>
              <a:t>provided for all responses and </a:t>
            </a:r>
            <a:r>
              <a:rPr lang="en-US" b="1" u="sng" dirty="0">
                <a:latin typeface="Franklin Gothic Book"/>
                <a:cs typeface="Times New Roman"/>
              </a:rPr>
              <a:t>do not alter</a:t>
            </a:r>
            <a:r>
              <a:rPr lang="en-US" b="1" dirty="0">
                <a:latin typeface="Franklin Gothic Book"/>
                <a:cs typeface="Times New Roman"/>
              </a:rPr>
              <a:t> </a:t>
            </a:r>
            <a:r>
              <a:rPr lang="en-US" dirty="0">
                <a:latin typeface="Franklin Gothic Book"/>
                <a:cs typeface="Times New Roman"/>
              </a:rPr>
              <a:t>any templates.</a:t>
            </a:r>
          </a:p>
          <a:p>
            <a:pPr>
              <a:lnSpc>
                <a:spcPct val="100000"/>
              </a:lnSpc>
              <a:spcBef>
                <a:spcPts val="0"/>
              </a:spcBef>
              <a:spcAft>
                <a:spcPts val="800"/>
              </a:spcAft>
            </a:pPr>
            <a:r>
              <a:rPr lang="en-US" dirty="0"/>
              <a:t>Responses must be submitted per the RFP instructions. See RFP Sections 1.7 and 2.1 for additional details. Late submissions and emailed or hand-delivered submissions will not be accepted.</a:t>
            </a:r>
          </a:p>
          <a:p>
            <a:pPr marL="0" indent="0">
              <a:lnSpc>
                <a:spcPct val="100000"/>
              </a:lnSpc>
              <a:spcBef>
                <a:spcPts val="0"/>
              </a:spcBef>
              <a:spcAft>
                <a:spcPts val="800"/>
              </a:spcAft>
              <a:buNone/>
            </a:pPr>
            <a:endParaRPr lang="en-US" dirty="0"/>
          </a:p>
          <a:p>
            <a:pPr marL="0" indent="0">
              <a:lnSpc>
                <a:spcPct val="100000"/>
              </a:lnSpc>
              <a:spcBef>
                <a:spcPts val="0"/>
              </a:spcBef>
              <a:spcAft>
                <a:spcPts val="800"/>
              </a:spcAft>
              <a:buNone/>
            </a:pPr>
            <a:r>
              <a:rPr lang="en-US" dirty="0"/>
              <a:t>Please see the Key Dates section (RFP Section 1.23) of each solicitation to confirm due dates for these items.</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7B6947C-6838-BC01-ABE2-CE7D08E8089A}"/>
              </a:ext>
            </a:extLst>
          </p:cNvPr>
          <p:cNvSpPr>
            <a:spLocks noGrp="1"/>
          </p:cNvSpPr>
          <p:nvPr>
            <p:ph type="sldNum" sz="quarter" idx="12"/>
          </p:nvPr>
        </p:nvSpPr>
        <p:spPr/>
        <p:txBody>
          <a:bodyPr/>
          <a:lstStyle/>
          <a:p>
            <a:fld id="{38348EF0-853B-401D-A8F2-35F7EA05162D}" type="slidenum">
              <a:rPr lang="en-US" smtClean="0"/>
              <a:t>6</a:t>
            </a:fld>
            <a:endParaRPr lang="en-US"/>
          </a:p>
        </p:txBody>
      </p:sp>
    </p:spTree>
    <p:extLst>
      <p:ext uri="{BB962C8B-B14F-4D97-AF65-F5344CB8AC3E}">
        <p14:creationId xmlns:p14="http://schemas.microsoft.com/office/powerpoint/2010/main" val="3526191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7CC31-932F-E637-2EAF-D1E3975D02BF}"/>
              </a:ext>
            </a:extLst>
          </p:cNvPr>
          <p:cNvSpPr>
            <a:spLocks noGrp="1"/>
          </p:cNvSpPr>
          <p:nvPr>
            <p:ph type="title"/>
          </p:nvPr>
        </p:nvSpPr>
        <p:spPr>
          <a:xfrm>
            <a:off x="838200" y="365126"/>
            <a:ext cx="10515600" cy="1081088"/>
          </a:xfrm>
        </p:spPr>
        <p:txBody>
          <a:bodyPr/>
          <a:lstStyle/>
          <a:p>
            <a:r>
              <a:rPr lang="en-US"/>
              <a:t>Required Submission Forms/Documents</a:t>
            </a:r>
          </a:p>
        </p:txBody>
      </p:sp>
      <p:sp>
        <p:nvSpPr>
          <p:cNvPr id="3" name="Content Placeholder 2">
            <a:extLst>
              <a:ext uri="{FF2B5EF4-FFF2-40B4-BE49-F238E27FC236}">
                <a16:creationId xmlns:a16="http://schemas.microsoft.com/office/drawing/2014/main" id="{1294D9D1-BECE-19A5-F8A5-D82BA06FE3BE}"/>
              </a:ext>
            </a:extLst>
          </p:cNvPr>
          <p:cNvSpPr>
            <a:spLocks noGrp="1"/>
          </p:cNvSpPr>
          <p:nvPr>
            <p:ph idx="1"/>
          </p:nvPr>
        </p:nvSpPr>
        <p:spPr>
          <a:xfrm>
            <a:off x="838200" y="1343026"/>
            <a:ext cx="10515600" cy="4833938"/>
          </a:xfrm>
        </p:spPr>
        <p:txBody>
          <a:bodyPr vert="horz" lIns="91440" tIns="45720" rIns="91440" bIns="45720" rtlCol="0" anchor="t">
            <a:normAutofit/>
          </a:bodyPr>
          <a:lstStyle/>
          <a:p>
            <a:r>
              <a:rPr lang="en-US" dirty="0">
                <a:latin typeface="Franklin Gothic Book"/>
                <a:cs typeface="Times New Roman"/>
              </a:rPr>
              <a:t>Attachment A – IVOSB Participation Plan Form</a:t>
            </a:r>
          </a:p>
          <a:p>
            <a:pPr lvl="1">
              <a:buFont typeface="Arial" panose="02070309020205020404" pitchFamily="49" charset="0"/>
              <a:buChar char="•"/>
            </a:pPr>
            <a:r>
              <a:rPr lang="en-US" dirty="0"/>
              <a:t>Letters of Commitment</a:t>
            </a:r>
          </a:p>
          <a:p>
            <a:pPr lvl="1">
              <a:buFont typeface="Arial" panose="02070309020205020404" pitchFamily="49" charset="0"/>
              <a:buChar char="•"/>
            </a:pPr>
            <a:r>
              <a:rPr lang="en-US" dirty="0"/>
              <a:t>Certification Documentation</a:t>
            </a:r>
          </a:p>
          <a:p>
            <a:r>
              <a:rPr lang="en-US" dirty="0">
                <a:latin typeface="Franklin Gothic Book"/>
                <a:cs typeface="Times New Roman"/>
              </a:rPr>
              <a:t>Attachment D – Cost Proposal Template</a:t>
            </a:r>
          </a:p>
          <a:p>
            <a:r>
              <a:rPr lang="en-US" dirty="0">
                <a:latin typeface="Franklin Gothic Book"/>
                <a:cs typeface="Times New Roman"/>
              </a:rPr>
              <a:t>Attachment E – Business Proposal Template</a:t>
            </a:r>
          </a:p>
          <a:p>
            <a:r>
              <a:rPr lang="en-US" dirty="0">
                <a:latin typeface="Franklin Gothic Book"/>
                <a:cs typeface="Times New Roman"/>
              </a:rPr>
              <a:t>Attachment F – Technical Proposal Template</a:t>
            </a:r>
          </a:p>
          <a:p>
            <a:r>
              <a:rPr lang="en-US" dirty="0">
                <a:latin typeface="Franklin Gothic Book"/>
                <a:cs typeface="Times New Roman"/>
              </a:rPr>
              <a:t>Attachment H – Reference Check Forms</a:t>
            </a:r>
          </a:p>
          <a:p>
            <a:pPr lvl="1">
              <a:buFont typeface="Arial" panose="02070309020205020404" pitchFamily="49" charset="0"/>
              <a:buChar char="•"/>
            </a:pPr>
            <a:r>
              <a:rPr lang="en-US" dirty="0"/>
              <a:t>Must be completed by the reference and emailed directly to the State</a:t>
            </a:r>
          </a:p>
          <a:p>
            <a:r>
              <a:rPr lang="en-US" dirty="0">
                <a:latin typeface="Franklin Gothic Book"/>
                <a:cs typeface="Times New Roman"/>
              </a:rPr>
              <a:t>Attachment J – Attestation Form</a:t>
            </a:r>
            <a:endParaRPr lang="en-US" dirty="0"/>
          </a:p>
        </p:txBody>
      </p:sp>
      <p:sp>
        <p:nvSpPr>
          <p:cNvPr id="4" name="Slide Number Placeholder 3">
            <a:extLst>
              <a:ext uri="{FF2B5EF4-FFF2-40B4-BE49-F238E27FC236}">
                <a16:creationId xmlns:a16="http://schemas.microsoft.com/office/drawing/2014/main" id="{5B680CAD-63E6-5EEC-580A-D76A756DE016}"/>
              </a:ext>
            </a:extLst>
          </p:cNvPr>
          <p:cNvSpPr>
            <a:spLocks noGrp="1"/>
          </p:cNvSpPr>
          <p:nvPr>
            <p:ph type="sldNum" sz="quarter" idx="12"/>
          </p:nvPr>
        </p:nvSpPr>
        <p:spPr/>
        <p:txBody>
          <a:bodyPr/>
          <a:lstStyle/>
          <a:p>
            <a:fld id="{38348EF0-853B-401D-A8F2-35F7EA05162D}" type="slidenum">
              <a:rPr lang="en-US" smtClean="0"/>
              <a:t>7</a:t>
            </a:fld>
            <a:endParaRPr lang="en-US"/>
          </a:p>
        </p:txBody>
      </p:sp>
    </p:spTree>
    <p:extLst>
      <p:ext uri="{BB962C8B-B14F-4D97-AF65-F5344CB8AC3E}">
        <p14:creationId xmlns:p14="http://schemas.microsoft.com/office/powerpoint/2010/main" val="1308167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ED30D-DBFB-0FDF-18E8-64C5FD02475C}"/>
              </a:ext>
            </a:extLst>
          </p:cNvPr>
          <p:cNvSpPr>
            <a:spLocks noGrp="1"/>
          </p:cNvSpPr>
          <p:nvPr>
            <p:ph type="title"/>
          </p:nvPr>
        </p:nvSpPr>
        <p:spPr/>
        <p:txBody>
          <a:bodyPr/>
          <a:lstStyle/>
          <a:p>
            <a:r>
              <a:rPr lang="en-US"/>
              <a:t>Executive Summary</a:t>
            </a:r>
          </a:p>
        </p:txBody>
      </p:sp>
      <p:sp>
        <p:nvSpPr>
          <p:cNvPr id="3" name="Content Placeholder 2">
            <a:extLst>
              <a:ext uri="{FF2B5EF4-FFF2-40B4-BE49-F238E27FC236}">
                <a16:creationId xmlns:a16="http://schemas.microsoft.com/office/drawing/2014/main" id="{3AB67BE5-189A-F107-CA7D-A6C8E9AC7730}"/>
              </a:ext>
            </a:extLst>
          </p:cNvPr>
          <p:cNvSpPr>
            <a:spLocks noGrp="1"/>
          </p:cNvSpPr>
          <p:nvPr>
            <p:ph idx="1"/>
          </p:nvPr>
        </p:nvSpPr>
        <p:spPr>
          <a:xfrm>
            <a:off x="838200" y="1513114"/>
            <a:ext cx="10178143" cy="4663849"/>
          </a:xfrm>
        </p:spPr>
        <p:txBody>
          <a:bodyPr vert="horz" lIns="91440" tIns="45720" rIns="91440" bIns="45720" rtlCol="0" anchor="t">
            <a:normAutofit fontScale="85000" lnSpcReduction="10000"/>
          </a:bodyPr>
          <a:lstStyle/>
          <a:p>
            <a:pPr marL="0" indent="0">
              <a:buNone/>
            </a:pPr>
            <a:r>
              <a:rPr lang="en-US" sz="3000" dirty="0">
                <a:latin typeface="Franklin Gothic Book"/>
                <a:cs typeface="Times New Roman"/>
              </a:rPr>
              <a:t>The Executive Summary must be completed and submitted via the online submission process. At a minimum, your Executive Summary must address the following (also outlined in Section 2.2 of the RFP):</a:t>
            </a:r>
          </a:p>
          <a:p>
            <a:r>
              <a:rPr lang="en-US" sz="3000" dirty="0">
                <a:latin typeface="Franklin Gothic Book"/>
                <a:cs typeface="Times New Roman"/>
              </a:rPr>
              <a:t>Summarize your ability and desire to supply the required services;</a:t>
            </a:r>
          </a:p>
          <a:p>
            <a:r>
              <a:rPr lang="en-US" sz="3000" dirty="0">
                <a:latin typeface="Franklin Gothic Book"/>
                <a:cs typeface="Times New Roman"/>
              </a:rPr>
              <a:t>Make sure the Executive Summary is signed by an authorized representative; </a:t>
            </a:r>
          </a:p>
          <a:p>
            <a:pPr lvl="1">
              <a:buFont typeface="Arial" panose="02070309020205020404" pitchFamily="49" charset="0"/>
              <a:buChar char="•"/>
            </a:pPr>
            <a:r>
              <a:rPr lang="en-US" sz="3000" b="1" dirty="0">
                <a:solidFill>
                  <a:srgbClr val="FFC000"/>
                </a:solidFill>
              </a:rPr>
              <a:t>Include your primary contact </a:t>
            </a:r>
          </a:p>
          <a:p>
            <a:r>
              <a:rPr lang="en-US" sz="3000" dirty="0">
                <a:latin typeface="Franklin Gothic Book"/>
                <a:cs typeface="Times New Roman"/>
              </a:rPr>
              <a:t>State your understanding of the respondent notification.</a:t>
            </a:r>
          </a:p>
          <a:p>
            <a:pPr marL="0" indent="0">
              <a:buNone/>
            </a:pPr>
            <a:endParaRPr lang="en-US" sz="3000" dirty="0">
              <a:latin typeface="Franklin Gothic Book"/>
              <a:cs typeface="Times New Roman"/>
            </a:endParaRPr>
          </a:p>
          <a:p>
            <a:pPr marL="0" indent="0">
              <a:buNone/>
            </a:pPr>
            <a:r>
              <a:rPr lang="en-US" sz="3000" dirty="0">
                <a:latin typeface="Franklin Gothic Book"/>
                <a:cs typeface="Times New Roman"/>
              </a:rPr>
              <a:t>You may include additional “cover letter” information within the Executive Summary if desired.</a:t>
            </a:r>
          </a:p>
          <a:p>
            <a:endParaRPr lang="en-US" dirty="0"/>
          </a:p>
        </p:txBody>
      </p:sp>
      <p:sp>
        <p:nvSpPr>
          <p:cNvPr id="4" name="Slide Number Placeholder 3">
            <a:extLst>
              <a:ext uri="{FF2B5EF4-FFF2-40B4-BE49-F238E27FC236}">
                <a16:creationId xmlns:a16="http://schemas.microsoft.com/office/drawing/2014/main" id="{E7FFD45A-7597-9C86-5578-5ED9F65D332D}"/>
              </a:ext>
            </a:extLst>
          </p:cNvPr>
          <p:cNvSpPr>
            <a:spLocks noGrp="1"/>
          </p:cNvSpPr>
          <p:nvPr>
            <p:ph type="sldNum" sz="quarter" idx="12"/>
          </p:nvPr>
        </p:nvSpPr>
        <p:spPr/>
        <p:txBody>
          <a:bodyPr/>
          <a:lstStyle/>
          <a:p>
            <a:fld id="{38348EF0-853B-401D-A8F2-35F7EA05162D}" type="slidenum">
              <a:rPr lang="en-US" smtClean="0"/>
              <a:t>8</a:t>
            </a:fld>
            <a:endParaRPr lang="en-US"/>
          </a:p>
        </p:txBody>
      </p:sp>
    </p:spTree>
    <p:extLst>
      <p:ext uri="{BB962C8B-B14F-4D97-AF65-F5344CB8AC3E}">
        <p14:creationId xmlns:p14="http://schemas.microsoft.com/office/powerpoint/2010/main" val="3640112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02861-7729-0804-4DCD-F910E0740718}"/>
              </a:ext>
            </a:extLst>
          </p:cNvPr>
          <p:cNvSpPr>
            <a:spLocks noGrp="1"/>
          </p:cNvSpPr>
          <p:nvPr>
            <p:ph type="title"/>
          </p:nvPr>
        </p:nvSpPr>
        <p:spPr/>
        <p:txBody>
          <a:bodyPr/>
          <a:lstStyle/>
          <a:p>
            <a:r>
              <a:rPr lang="en-US"/>
              <a:t>Attestation Form</a:t>
            </a:r>
          </a:p>
        </p:txBody>
      </p:sp>
      <p:sp>
        <p:nvSpPr>
          <p:cNvPr id="3" name="Content Placeholder 2">
            <a:extLst>
              <a:ext uri="{FF2B5EF4-FFF2-40B4-BE49-F238E27FC236}">
                <a16:creationId xmlns:a16="http://schemas.microsoft.com/office/drawing/2014/main" id="{AFFC23DD-763F-F548-EBF3-43D290BA9496}"/>
              </a:ext>
            </a:extLst>
          </p:cNvPr>
          <p:cNvSpPr>
            <a:spLocks noGrp="1"/>
          </p:cNvSpPr>
          <p:nvPr>
            <p:ph idx="1"/>
          </p:nvPr>
        </p:nvSpPr>
        <p:spPr>
          <a:xfrm>
            <a:off x="838200" y="1513114"/>
            <a:ext cx="10515600" cy="4663849"/>
          </a:xfrm>
        </p:spPr>
        <p:txBody>
          <a:bodyPr/>
          <a:lstStyle/>
          <a:p>
            <a:pPr marL="0" indent="0">
              <a:buNone/>
            </a:pPr>
            <a:r>
              <a:rPr lang="en-US" dirty="0"/>
              <a:t>The Attestation Form (</a:t>
            </a:r>
            <a:r>
              <a:rPr lang="en-US" u="sng" dirty="0"/>
              <a:t>Attachment J</a:t>
            </a:r>
            <a:r>
              <a:rPr lang="en-US" dirty="0"/>
              <a:t>) must be completed. </a:t>
            </a:r>
          </a:p>
          <a:p>
            <a:r>
              <a:rPr lang="en-US" dirty="0"/>
              <a:t>Mandatory Submission and Requirements</a:t>
            </a:r>
          </a:p>
          <a:p>
            <a:r>
              <a:rPr lang="en-US" dirty="0"/>
              <a:t>Confirm Mutual Understanding and Submission</a:t>
            </a:r>
          </a:p>
          <a:p>
            <a:r>
              <a:rPr lang="en-US" dirty="0"/>
              <a:t>Claim Clarification (Buy Indiana), if applicable</a:t>
            </a:r>
          </a:p>
          <a:p>
            <a:r>
              <a:rPr lang="en-US" dirty="0"/>
              <a:t>Claim Clarification (Qualified Agency), if applicable</a:t>
            </a:r>
          </a:p>
          <a:p>
            <a:r>
              <a:rPr lang="en-US" dirty="0"/>
              <a:t>Confidential / Redacted File Information</a:t>
            </a:r>
          </a:p>
          <a:p>
            <a:r>
              <a:rPr lang="en-US" dirty="0"/>
              <a:t>Authorizing Document</a:t>
            </a:r>
          </a:p>
          <a:p>
            <a:r>
              <a:rPr lang="en-US" dirty="0"/>
              <a:t>Secretary of State status indication</a:t>
            </a:r>
          </a:p>
          <a:p>
            <a:endParaRPr lang="en-US" dirty="0"/>
          </a:p>
          <a:p>
            <a:endParaRPr lang="en-US" dirty="0"/>
          </a:p>
        </p:txBody>
      </p:sp>
      <p:sp>
        <p:nvSpPr>
          <p:cNvPr id="4" name="Slide Number Placeholder 3">
            <a:extLst>
              <a:ext uri="{FF2B5EF4-FFF2-40B4-BE49-F238E27FC236}">
                <a16:creationId xmlns:a16="http://schemas.microsoft.com/office/drawing/2014/main" id="{46CA8425-2C4A-A049-8D64-59DAB764F6BB}"/>
              </a:ext>
            </a:extLst>
          </p:cNvPr>
          <p:cNvSpPr>
            <a:spLocks noGrp="1"/>
          </p:cNvSpPr>
          <p:nvPr>
            <p:ph type="sldNum" sz="quarter" idx="12"/>
          </p:nvPr>
        </p:nvSpPr>
        <p:spPr/>
        <p:txBody>
          <a:bodyPr/>
          <a:lstStyle/>
          <a:p>
            <a:fld id="{38348EF0-853B-401D-A8F2-35F7EA05162D}" type="slidenum">
              <a:rPr lang="en-US" smtClean="0"/>
              <a:t>9</a:t>
            </a:fld>
            <a:endParaRPr lang="en-US"/>
          </a:p>
        </p:txBody>
      </p:sp>
    </p:spTree>
    <p:extLst>
      <p:ext uri="{BB962C8B-B14F-4D97-AF65-F5344CB8AC3E}">
        <p14:creationId xmlns:p14="http://schemas.microsoft.com/office/powerpoint/2010/main" val="955116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1B39D-9AF2-6127-BE56-E3AA057A4B7C}"/>
              </a:ext>
            </a:extLst>
          </p:cNvPr>
          <p:cNvSpPr>
            <a:spLocks noGrp="1"/>
          </p:cNvSpPr>
          <p:nvPr>
            <p:ph type="title"/>
          </p:nvPr>
        </p:nvSpPr>
        <p:spPr>
          <a:xfrm>
            <a:off x="838200" y="0"/>
            <a:ext cx="10515600" cy="1325563"/>
          </a:xfrm>
        </p:spPr>
        <p:txBody>
          <a:bodyPr/>
          <a:lstStyle/>
          <a:p>
            <a:r>
              <a:rPr lang="en-US" dirty="0"/>
              <a:t>Confidential Information</a:t>
            </a:r>
          </a:p>
        </p:txBody>
      </p:sp>
      <p:sp>
        <p:nvSpPr>
          <p:cNvPr id="3" name="Content Placeholder 2">
            <a:extLst>
              <a:ext uri="{FF2B5EF4-FFF2-40B4-BE49-F238E27FC236}">
                <a16:creationId xmlns:a16="http://schemas.microsoft.com/office/drawing/2014/main" id="{F65A2812-B644-3579-458A-E6944C0F02EC}"/>
              </a:ext>
            </a:extLst>
          </p:cNvPr>
          <p:cNvSpPr>
            <a:spLocks noGrp="1"/>
          </p:cNvSpPr>
          <p:nvPr>
            <p:ph idx="1"/>
          </p:nvPr>
        </p:nvSpPr>
        <p:spPr>
          <a:xfrm>
            <a:off x="838200" y="1043609"/>
            <a:ext cx="10515600" cy="5347252"/>
          </a:xfrm>
        </p:spPr>
        <p:txBody>
          <a:bodyPr>
            <a:noAutofit/>
          </a:bodyPr>
          <a:lstStyle/>
          <a:p>
            <a:pPr marL="0" indent="0">
              <a:lnSpc>
                <a:spcPct val="100000"/>
              </a:lnSpc>
              <a:spcBef>
                <a:spcPts val="0"/>
              </a:spcBef>
              <a:spcAft>
                <a:spcPts val="800"/>
              </a:spcAft>
              <a:buNone/>
            </a:pPr>
            <a:r>
              <a:rPr lang="en-US" sz="2000" dirty="0"/>
              <a:t>Confidential Information (RFP Main Document - Section 1.14) </a:t>
            </a:r>
          </a:p>
          <a:p>
            <a:pPr>
              <a:lnSpc>
                <a:spcPct val="100000"/>
              </a:lnSpc>
              <a:spcBef>
                <a:spcPts val="0"/>
              </a:spcBef>
              <a:spcAft>
                <a:spcPts val="800"/>
              </a:spcAft>
            </a:pPr>
            <a:r>
              <a:rPr lang="en-US" sz="2000" dirty="0"/>
              <a:t>All materials contained in proposals are subject to the Access to Public Records Act (APRA) and can be accessed by any member of the public after contract award. The responses are deemed to be “public records” unless a specific provision of IC 5-14-3 protects parts of the response from disclosure.</a:t>
            </a:r>
          </a:p>
          <a:p>
            <a:pPr>
              <a:lnSpc>
                <a:spcPct val="100000"/>
              </a:lnSpc>
              <a:spcBef>
                <a:spcPts val="0"/>
              </a:spcBef>
              <a:spcAft>
                <a:spcPts val="800"/>
              </a:spcAft>
            </a:pPr>
            <a:r>
              <a:rPr lang="en-US" sz="2000" dirty="0"/>
              <a:t>In order to request certain information be kept confidential, Respondents must claim a statutory exception to the APRA in their </a:t>
            </a:r>
            <a:r>
              <a:rPr lang="en-US" sz="2000" b="1" dirty="0"/>
              <a:t>Attestation Form (</a:t>
            </a:r>
            <a:r>
              <a:rPr lang="en-US" sz="2000" b="1" u="sng" dirty="0"/>
              <a:t>Attachment J</a:t>
            </a:r>
            <a:r>
              <a:rPr lang="en-US" sz="2000" b="1" dirty="0"/>
              <a:t>)</a:t>
            </a:r>
            <a:r>
              <a:rPr lang="en-US" sz="2000" dirty="0"/>
              <a:t>, including a description of which specific provision applies to any specific part of their response. </a:t>
            </a:r>
          </a:p>
          <a:p>
            <a:pPr>
              <a:lnSpc>
                <a:spcPct val="100000"/>
              </a:lnSpc>
              <a:spcBef>
                <a:spcPts val="0"/>
              </a:spcBef>
              <a:spcAft>
                <a:spcPts val="800"/>
              </a:spcAft>
            </a:pPr>
            <a:r>
              <a:rPr lang="en-US" sz="2000" dirty="0"/>
              <a:t>Confidential information must also be clearly marked and kept separate from the proposal in the electronic copies. IDOA recommends sending a “public” file that has the confidential information redacted (may be in PDF format) and a “final” file that includes </a:t>
            </a:r>
            <a:r>
              <a:rPr lang="en-US" sz="2000" u="sng" dirty="0"/>
              <a:t>all</a:t>
            </a:r>
            <a:r>
              <a:rPr lang="en-US" sz="2000" dirty="0"/>
              <a:t> required information (must be in format provided).</a:t>
            </a:r>
          </a:p>
          <a:p>
            <a:pPr>
              <a:lnSpc>
                <a:spcPct val="100000"/>
              </a:lnSpc>
              <a:spcBef>
                <a:spcPts val="0"/>
              </a:spcBef>
              <a:spcAft>
                <a:spcPts val="800"/>
              </a:spcAft>
            </a:pPr>
            <a:r>
              <a:rPr lang="en-US" sz="2000" dirty="0"/>
              <a:t>A redacted version </a:t>
            </a:r>
            <a:r>
              <a:rPr lang="en-US" sz="2000" b="1" u="sng" dirty="0"/>
              <a:t>must</a:t>
            </a:r>
            <a:r>
              <a:rPr lang="en-US" sz="2000" dirty="0"/>
              <a:t> be submitted along with the Confidential copy.</a:t>
            </a:r>
          </a:p>
          <a:p>
            <a:pPr>
              <a:lnSpc>
                <a:spcPct val="100000"/>
              </a:lnSpc>
              <a:spcBef>
                <a:spcPts val="0"/>
              </a:spcBef>
              <a:spcAft>
                <a:spcPts val="800"/>
              </a:spcAft>
            </a:pPr>
            <a:r>
              <a:rPr lang="en-US" sz="2000" b="1" u="sng" dirty="0">
                <a:solidFill>
                  <a:srgbClr val="FBB426"/>
                </a:solidFill>
              </a:rPr>
              <a:t>DO NOT</a:t>
            </a:r>
            <a:r>
              <a:rPr lang="en-US" sz="2000" b="1" dirty="0">
                <a:solidFill>
                  <a:srgbClr val="FBB426"/>
                </a:solidFill>
              </a:rPr>
              <a:t> LABEL YOUR ENTIRE RESPONSE AS CONFIDENTIAL.</a:t>
            </a:r>
            <a:endParaRPr lang="en-US" sz="2000" dirty="0">
              <a:solidFill>
                <a:srgbClr val="FBB426"/>
              </a:solidFill>
            </a:endParaRPr>
          </a:p>
          <a:p>
            <a:endParaRPr lang="en-US" sz="1900" dirty="0"/>
          </a:p>
          <a:p>
            <a:endParaRPr lang="en-US" sz="1900" dirty="0"/>
          </a:p>
        </p:txBody>
      </p:sp>
      <p:sp>
        <p:nvSpPr>
          <p:cNvPr id="4" name="Slide Number Placeholder 3">
            <a:extLst>
              <a:ext uri="{FF2B5EF4-FFF2-40B4-BE49-F238E27FC236}">
                <a16:creationId xmlns:a16="http://schemas.microsoft.com/office/drawing/2014/main" id="{089FE3D5-E764-B905-BCD1-1FFD40E0C3D5}"/>
              </a:ext>
            </a:extLst>
          </p:cNvPr>
          <p:cNvSpPr>
            <a:spLocks noGrp="1"/>
          </p:cNvSpPr>
          <p:nvPr>
            <p:ph type="sldNum" sz="quarter" idx="12"/>
          </p:nvPr>
        </p:nvSpPr>
        <p:spPr/>
        <p:txBody>
          <a:bodyPr/>
          <a:lstStyle/>
          <a:p>
            <a:fld id="{38348EF0-853B-401D-A8F2-35F7EA05162D}" type="slidenum">
              <a:rPr lang="en-US" smtClean="0"/>
              <a:t>10</a:t>
            </a:fld>
            <a:endParaRPr lang="en-US" dirty="0"/>
          </a:p>
        </p:txBody>
      </p:sp>
    </p:spTree>
    <p:extLst>
      <p:ext uri="{BB962C8B-B14F-4D97-AF65-F5344CB8AC3E}">
        <p14:creationId xmlns:p14="http://schemas.microsoft.com/office/powerpoint/2010/main" val="1084500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B25E1-1180-1963-2949-F06AC2D0010E}"/>
              </a:ext>
            </a:extLst>
          </p:cNvPr>
          <p:cNvSpPr>
            <a:spLocks noGrp="1"/>
          </p:cNvSpPr>
          <p:nvPr>
            <p:ph type="title"/>
          </p:nvPr>
        </p:nvSpPr>
        <p:spPr>
          <a:xfrm>
            <a:off x="838200" y="365125"/>
            <a:ext cx="10515600" cy="949325"/>
          </a:xfrm>
        </p:spPr>
        <p:txBody>
          <a:bodyPr>
            <a:normAutofit/>
          </a:bodyPr>
          <a:lstStyle/>
          <a:p>
            <a:r>
              <a:rPr lang="en-US"/>
              <a:t>Cost Proposal</a:t>
            </a:r>
          </a:p>
        </p:txBody>
      </p:sp>
      <p:sp>
        <p:nvSpPr>
          <p:cNvPr id="3" name="Content Placeholder 2">
            <a:extLst>
              <a:ext uri="{FF2B5EF4-FFF2-40B4-BE49-F238E27FC236}">
                <a16:creationId xmlns:a16="http://schemas.microsoft.com/office/drawing/2014/main" id="{88BAFAB9-DA3B-CFC6-D549-9CA885CE616C}"/>
              </a:ext>
            </a:extLst>
          </p:cNvPr>
          <p:cNvSpPr>
            <a:spLocks noGrp="1"/>
          </p:cNvSpPr>
          <p:nvPr>
            <p:ph idx="1"/>
          </p:nvPr>
        </p:nvSpPr>
        <p:spPr>
          <a:xfrm>
            <a:off x="838200" y="1485899"/>
            <a:ext cx="10048875" cy="4733925"/>
          </a:xfrm>
        </p:spPr>
        <p:txBody>
          <a:bodyPr vert="horz" lIns="91440" tIns="45720" rIns="91440" bIns="45720" rtlCol="0" anchor="t">
            <a:noAutofit/>
          </a:bodyPr>
          <a:lstStyle/>
          <a:p>
            <a:pPr marL="0" indent="0">
              <a:lnSpc>
                <a:spcPct val="110000"/>
              </a:lnSpc>
              <a:spcAft>
                <a:spcPts val="800"/>
              </a:spcAft>
              <a:buNone/>
            </a:pPr>
            <a:r>
              <a:rPr lang="en-US" sz="2400" b="1" u="sng" dirty="0">
                <a:latin typeface="Franklin Gothic Book"/>
                <a:cs typeface="Times New Roman"/>
              </a:rPr>
              <a:t>Attachment D</a:t>
            </a:r>
          </a:p>
          <a:p>
            <a:pPr>
              <a:lnSpc>
                <a:spcPct val="110000"/>
              </a:lnSpc>
              <a:spcAft>
                <a:spcPts val="800"/>
              </a:spcAft>
            </a:pPr>
            <a:r>
              <a:rPr lang="en-US" sz="2400" dirty="0">
                <a:latin typeface="Franklin Gothic Book"/>
                <a:cs typeface="Times New Roman"/>
              </a:rPr>
              <a:t>Please complete the template provided for the Cost Proposal by populating ONLY the blue shaded cells. The Total Cost will populate automatically. The Cost Proposal must be returned in the original </a:t>
            </a:r>
            <a:r>
              <a:rPr lang="en-US" sz="2400" b="1" dirty="0">
                <a:latin typeface="Franklin Gothic Book"/>
                <a:cs typeface="Times New Roman"/>
              </a:rPr>
              <a:t>Excel </a:t>
            </a:r>
            <a:r>
              <a:rPr lang="en-US" sz="2400" dirty="0">
                <a:latin typeface="Franklin Gothic Book"/>
                <a:cs typeface="Times New Roman"/>
              </a:rPr>
              <a:t>format. (No PDFs.) </a:t>
            </a:r>
          </a:p>
          <a:p>
            <a:pPr>
              <a:lnSpc>
                <a:spcPct val="110000"/>
              </a:lnSpc>
              <a:spcAft>
                <a:spcPts val="800"/>
              </a:spcAft>
            </a:pPr>
            <a:r>
              <a:rPr lang="en-US" sz="2400" dirty="0">
                <a:latin typeface="Franklin Gothic Book"/>
                <a:cs typeface="Times New Roman"/>
              </a:rPr>
              <a:t>Cost Proposals are scored based on the </a:t>
            </a:r>
            <a:r>
              <a:rPr lang="en-US" sz="2400" u="sng" dirty="0">
                <a:latin typeface="Franklin Gothic Book"/>
                <a:cs typeface="Times New Roman"/>
              </a:rPr>
              <a:t>Total Cost</a:t>
            </a:r>
            <a:r>
              <a:rPr lang="en-US" sz="2400" dirty="0">
                <a:latin typeface="Franklin Gothic Book"/>
                <a:cs typeface="Times New Roman"/>
              </a:rPr>
              <a:t> for the initial term. Using an estimated 30-point score for the Cost, the lowest cost proposal receives a total of 30 points. The normalization formula is as follows:</a:t>
            </a:r>
          </a:p>
          <a:p>
            <a:pPr marL="0" indent="0" algn="ctr">
              <a:lnSpc>
                <a:spcPct val="110000"/>
              </a:lnSpc>
              <a:spcAft>
                <a:spcPts val="800"/>
              </a:spcAft>
              <a:buNone/>
            </a:pPr>
            <a:r>
              <a:rPr lang="en-US" sz="2000" i="1" dirty="0"/>
              <a:t>Respondent’s Cost Score = (Lowest Cost Proposal / Total Cost of Proposal) X 30</a:t>
            </a:r>
            <a:endParaRPr lang="en-US" sz="2000" dirty="0"/>
          </a:p>
        </p:txBody>
      </p:sp>
      <p:sp>
        <p:nvSpPr>
          <p:cNvPr id="4" name="Slide Number Placeholder 3">
            <a:extLst>
              <a:ext uri="{FF2B5EF4-FFF2-40B4-BE49-F238E27FC236}">
                <a16:creationId xmlns:a16="http://schemas.microsoft.com/office/drawing/2014/main" id="{67FB4560-5CC5-FD7C-5FD8-E4F925D113FB}"/>
              </a:ext>
            </a:extLst>
          </p:cNvPr>
          <p:cNvSpPr>
            <a:spLocks noGrp="1"/>
          </p:cNvSpPr>
          <p:nvPr>
            <p:ph type="sldNum" sz="quarter" idx="12"/>
          </p:nvPr>
        </p:nvSpPr>
        <p:spPr/>
        <p:txBody>
          <a:bodyPr/>
          <a:lstStyle/>
          <a:p>
            <a:fld id="{38348EF0-853B-401D-A8F2-35F7EA05162D}" type="slidenum">
              <a:rPr lang="en-US" smtClean="0"/>
              <a:t>11</a:t>
            </a:fld>
            <a:endParaRPr lang="en-US"/>
          </a:p>
        </p:txBody>
      </p:sp>
    </p:spTree>
    <p:extLst>
      <p:ext uri="{BB962C8B-B14F-4D97-AF65-F5344CB8AC3E}">
        <p14:creationId xmlns:p14="http://schemas.microsoft.com/office/powerpoint/2010/main" val="2231581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B7ABB-C68E-79DB-441A-194333EC52BC}"/>
              </a:ext>
            </a:extLst>
          </p:cNvPr>
          <p:cNvSpPr>
            <a:spLocks noGrp="1"/>
          </p:cNvSpPr>
          <p:nvPr>
            <p:ph type="title"/>
          </p:nvPr>
        </p:nvSpPr>
        <p:spPr/>
        <p:txBody>
          <a:bodyPr/>
          <a:lstStyle/>
          <a:p>
            <a:r>
              <a:rPr lang="en-US"/>
              <a:t>Cost Proposal</a:t>
            </a:r>
          </a:p>
        </p:txBody>
      </p:sp>
      <p:sp>
        <p:nvSpPr>
          <p:cNvPr id="3" name="Content Placeholder 2">
            <a:extLst>
              <a:ext uri="{FF2B5EF4-FFF2-40B4-BE49-F238E27FC236}">
                <a16:creationId xmlns:a16="http://schemas.microsoft.com/office/drawing/2014/main" id="{571BF255-B5F2-B9AC-0BD8-22D7BEA0FABC}"/>
              </a:ext>
            </a:extLst>
          </p:cNvPr>
          <p:cNvSpPr>
            <a:spLocks noGrp="1"/>
          </p:cNvSpPr>
          <p:nvPr>
            <p:ph idx="1"/>
          </p:nvPr>
        </p:nvSpPr>
        <p:spPr>
          <a:xfrm>
            <a:off x="838200" y="1567543"/>
            <a:ext cx="10515600" cy="4609420"/>
          </a:xfrm>
        </p:spPr>
        <p:txBody>
          <a:bodyPr/>
          <a:lstStyle/>
          <a:p>
            <a:pPr>
              <a:lnSpc>
                <a:spcPct val="100000"/>
              </a:lnSpc>
              <a:spcBef>
                <a:spcPts val="0"/>
              </a:spcBef>
              <a:spcAft>
                <a:spcPts val="800"/>
              </a:spcAft>
            </a:pPr>
            <a:r>
              <a:rPr lang="en-US" dirty="0"/>
              <a:t>The Respondent should provide a brief narrative (not longer than two pages) in support of each Cost Proposal item and return this document in a PDF format, labeled as “</a:t>
            </a:r>
            <a:r>
              <a:rPr lang="en-US" b="1" u="sng" dirty="0"/>
              <a:t>Cost Proposal Narrative</a:t>
            </a:r>
            <a:r>
              <a:rPr lang="en-US" dirty="0"/>
              <a:t>.”</a:t>
            </a:r>
          </a:p>
          <a:p>
            <a:pPr>
              <a:lnSpc>
                <a:spcPct val="100000"/>
              </a:lnSpc>
              <a:spcBef>
                <a:spcPts val="0"/>
              </a:spcBef>
              <a:spcAft>
                <a:spcPts val="800"/>
              </a:spcAft>
            </a:pPr>
            <a:r>
              <a:rPr lang="en-US" dirty="0"/>
              <a:t>The Respondent should list and describe as part of its Cost Proposal any special cost assumptions, conditions, and/or constraints relative to, or which impact, the prices presented on the Cost Schedules. The Respondent should return this document in a PDF format, labeled as “</a:t>
            </a:r>
            <a:r>
              <a:rPr lang="en-US" b="1" u="sng" dirty="0"/>
              <a:t>Cost Assumptions, Conditions and Constraints</a:t>
            </a:r>
            <a:r>
              <a:rPr lang="en-US" dirty="0"/>
              <a:t>”.</a:t>
            </a:r>
          </a:p>
          <a:p>
            <a:endParaRPr lang="en-US" dirty="0"/>
          </a:p>
        </p:txBody>
      </p:sp>
      <p:sp>
        <p:nvSpPr>
          <p:cNvPr id="4" name="Slide Number Placeholder 3">
            <a:extLst>
              <a:ext uri="{FF2B5EF4-FFF2-40B4-BE49-F238E27FC236}">
                <a16:creationId xmlns:a16="http://schemas.microsoft.com/office/drawing/2014/main" id="{54C867E7-3C33-E826-D0B2-3E91681764A5}"/>
              </a:ext>
            </a:extLst>
          </p:cNvPr>
          <p:cNvSpPr>
            <a:spLocks noGrp="1"/>
          </p:cNvSpPr>
          <p:nvPr>
            <p:ph type="sldNum" sz="quarter" idx="12"/>
          </p:nvPr>
        </p:nvSpPr>
        <p:spPr/>
        <p:txBody>
          <a:bodyPr/>
          <a:lstStyle/>
          <a:p>
            <a:fld id="{38348EF0-853B-401D-A8F2-35F7EA05162D}" type="slidenum">
              <a:rPr lang="en-US" smtClean="0"/>
              <a:t>12</a:t>
            </a:fld>
            <a:endParaRPr lang="en-US"/>
          </a:p>
        </p:txBody>
      </p:sp>
    </p:spTree>
    <p:extLst>
      <p:ext uri="{BB962C8B-B14F-4D97-AF65-F5344CB8AC3E}">
        <p14:creationId xmlns:p14="http://schemas.microsoft.com/office/powerpoint/2010/main" val="2007137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41A88-F22C-950A-C204-F1EA94ED20EC}"/>
              </a:ext>
            </a:extLst>
          </p:cNvPr>
          <p:cNvSpPr>
            <a:spLocks noGrp="1"/>
          </p:cNvSpPr>
          <p:nvPr>
            <p:ph type="title"/>
          </p:nvPr>
        </p:nvSpPr>
        <p:spPr/>
        <p:txBody>
          <a:bodyPr/>
          <a:lstStyle/>
          <a:p>
            <a:r>
              <a:rPr lang="en-US"/>
              <a:t>Business Proposal </a:t>
            </a:r>
          </a:p>
        </p:txBody>
      </p:sp>
      <p:sp>
        <p:nvSpPr>
          <p:cNvPr id="3" name="Content Placeholder 2">
            <a:extLst>
              <a:ext uri="{FF2B5EF4-FFF2-40B4-BE49-F238E27FC236}">
                <a16:creationId xmlns:a16="http://schemas.microsoft.com/office/drawing/2014/main" id="{5C3777FD-D541-B2CC-BA10-5EE2E7CFA9E5}"/>
              </a:ext>
            </a:extLst>
          </p:cNvPr>
          <p:cNvSpPr>
            <a:spLocks noGrp="1"/>
          </p:cNvSpPr>
          <p:nvPr>
            <p:ph idx="1"/>
          </p:nvPr>
        </p:nvSpPr>
        <p:spPr>
          <a:xfrm>
            <a:off x="838200" y="1377950"/>
            <a:ext cx="10077450" cy="4933950"/>
          </a:xfrm>
        </p:spPr>
        <p:txBody>
          <a:bodyPr vert="horz" lIns="91440" tIns="45720" rIns="91440" bIns="45720" rtlCol="0" anchor="t">
            <a:noAutofit/>
          </a:bodyPr>
          <a:lstStyle/>
          <a:p>
            <a:pPr marL="0" indent="0">
              <a:buNone/>
            </a:pPr>
            <a:r>
              <a:rPr lang="en-US" b="1" u="sng" dirty="0">
                <a:latin typeface="Franklin Gothic Book"/>
                <a:cs typeface="Times New Roman"/>
              </a:rPr>
              <a:t>Attachment E</a:t>
            </a:r>
          </a:p>
          <a:p>
            <a:r>
              <a:rPr lang="en-US" b="1" dirty="0">
                <a:latin typeface="Franklin Gothic Book"/>
                <a:cs typeface="Times New Roman"/>
              </a:rPr>
              <a:t>Company Financial Information (Section 3.0)</a:t>
            </a:r>
          </a:p>
          <a:p>
            <a:pPr lvl="1">
              <a:buFont typeface="Arial" panose="02070309020205020404" pitchFamily="49" charset="0"/>
              <a:buChar char="•"/>
            </a:pPr>
            <a:r>
              <a:rPr lang="en-US" dirty="0"/>
              <a:t>Respondents must provide documents to demonstrate financial stability including, for example, the most recent Dunn &amp; Bradstreet Business Report (preferred) or audited financial statements for the two (2) most recently completed fiscal years. If neither of these can be provided, Respondents must explain why and include an income statement and balance sheet for each of the two (2) most recently completed fiscal years. </a:t>
            </a:r>
          </a:p>
          <a:p>
            <a:pPr lvl="1">
              <a:buFont typeface="Arial" panose="02070309020205020404" pitchFamily="49" charset="0"/>
              <a:buChar char="•"/>
            </a:pPr>
            <a:r>
              <a:rPr lang="en-US" dirty="0"/>
              <a:t>If the documents are from a parent or holding company, Respondents must explain the business relationship between the entities and demonstrate the financial stability of the entity which is directly responding to this RFP. </a:t>
            </a:r>
          </a:p>
          <a:p>
            <a:endParaRPr lang="en-US" dirty="0"/>
          </a:p>
          <a:p>
            <a:endParaRPr lang="en-US" dirty="0"/>
          </a:p>
        </p:txBody>
      </p:sp>
      <p:sp>
        <p:nvSpPr>
          <p:cNvPr id="4" name="Slide Number Placeholder 3">
            <a:extLst>
              <a:ext uri="{FF2B5EF4-FFF2-40B4-BE49-F238E27FC236}">
                <a16:creationId xmlns:a16="http://schemas.microsoft.com/office/drawing/2014/main" id="{ADAA1DDC-1C68-F652-4733-98DC9CCB7BAA}"/>
              </a:ext>
            </a:extLst>
          </p:cNvPr>
          <p:cNvSpPr>
            <a:spLocks noGrp="1"/>
          </p:cNvSpPr>
          <p:nvPr>
            <p:ph type="sldNum" sz="quarter" idx="12"/>
          </p:nvPr>
        </p:nvSpPr>
        <p:spPr/>
        <p:txBody>
          <a:bodyPr/>
          <a:lstStyle/>
          <a:p>
            <a:fld id="{38348EF0-853B-401D-A8F2-35F7EA05162D}" type="slidenum">
              <a:rPr lang="en-US" smtClean="0"/>
              <a:t>13</a:t>
            </a:fld>
            <a:endParaRPr lang="en-US"/>
          </a:p>
        </p:txBody>
      </p:sp>
    </p:spTree>
    <p:extLst>
      <p:ext uri="{BB962C8B-B14F-4D97-AF65-F5344CB8AC3E}">
        <p14:creationId xmlns:p14="http://schemas.microsoft.com/office/powerpoint/2010/main" val="1731750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98249-4480-6CBF-A257-775E6842049A}"/>
              </a:ext>
            </a:extLst>
          </p:cNvPr>
          <p:cNvSpPr>
            <a:spLocks noGrp="1"/>
          </p:cNvSpPr>
          <p:nvPr>
            <p:ph type="title"/>
          </p:nvPr>
        </p:nvSpPr>
        <p:spPr>
          <a:xfrm>
            <a:off x="838200" y="365125"/>
            <a:ext cx="10515600" cy="1055689"/>
          </a:xfrm>
        </p:spPr>
        <p:txBody>
          <a:bodyPr/>
          <a:lstStyle/>
          <a:p>
            <a:r>
              <a:rPr lang="en-US"/>
              <a:t>Business Proposal </a:t>
            </a:r>
          </a:p>
        </p:txBody>
      </p:sp>
      <p:sp>
        <p:nvSpPr>
          <p:cNvPr id="3" name="Content Placeholder 2">
            <a:extLst>
              <a:ext uri="{FF2B5EF4-FFF2-40B4-BE49-F238E27FC236}">
                <a16:creationId xmlns:a16="http://schemas.microsoft.com/office/drawing/2014/main" id="{A0798EFA-5198-FC16-EB23-1BAFCD49E297}"/>
              </a:ext>
            </a:extLst>
          </p:cNvPr>
          <p:cNvSpPr>
            <a:spLocks noGrp="1"/>
          </p:cNvSpPr>
          <p:nvPr>
            <p:ph idx="1"/>
          </p:nvPr>
        </p:nvSpPr>
        <p:spPr>
          <a:xfrm>
            <a:off x="838200" y="1420814"/>
            <a:ext cx="10515600" cy="4621212"/>
          </a:xfrm>
        </p:spPr>
        <p:txBody>
          <a:bodyPr vert="horz" lIns="91440" tIns="45720" rIns="91440" bIns="45720" rtlCol="0" anchor="t">
            <a:noAutofit/>
          </a:bodyPr>
          <a:lstStyle/>
          <a:p>
            <a:pPr>
              <a:lnSpc>
                <a:spcPct val="100000"/>
              </a:lnSpc>
              <a:spcAft>
                <a:spcPts val="800"/>
              </a:spcAft>
            </a:pPr>
            <a:r>
              <a:rPr lang="en-US" b="1" dirty="0">
                <a:latin typeface="Franklin Gothic Book"/>
                <a:cs typeface="Times New Roman"/>
              </a:rPr>
              <a:t>Contract Terms (Section 5.0)</a:t>
            </a:r>
          </a:p>
          <a:p>
            <a:pPr lvl="1">
              <a:lnSpc>
                <a:spcPct val="100000"/>
              </a:lnSpc>
              <a:spcAft>
                <a:spcPts val="800"/>
              </a:spcAft>
              <a:buFont typeface="Arial" panose="02070309020205020404" pitchFamily="49" charset="0"/>
              <a:buChar char="•"/>
            </a:pPr>
            <a:r>
              <a:rPr lang="en-US" dirty="0"/>
              <a:t>Respondents should review sample State contract and note exceptions to State non-mandatory clauses in Business Proposal and Executive Summary. </a:t>
            </a:r>
          </a:p>
          <a:p>
            <a:pPr lvl="1">
              <a:lnSpc>
                <a:spcPct val="100000"/>
              </a:lnSpc>
              <a:spcAft>
                <a:spcPts val="800"/>
              </a:spcAft>
              <a:buFont typeface="Arial" panose="02070309020205020404" pitchFamily="49" charset="0"/>
              <a:buChar char="•"/>
            </a:pPr>
            <a:r>
              <a:rPr lang="en-US" dirty="0"/>
              <a:t>The State may refuse to consider any redlines requested in negotiation of a contract that were not specifically identified and included in a vendor’s response.</a:t>
            </a:r>
          </a:p>
          <a:p>
            <a:pPr marL="457200" lvl="1" indent="0">
              <a:buNone/>
            </a:pPr>
            <a:endParaRPr lang="en-US" dirty="0"/>
          </a:p>
          <a:p>
            <a:r>
              <a:rPr lang="en-US" b="1" dirty="0">
                <a:latin typeface="Franklin Gothic Book"/>
                <a:cs typeface="Times New Roman"/>
              </a:rPr>
              <a:t>Mandatory clauses are non-negotiable.</a:t>
            </a:r>
          </a:p>
          <a:p>
            <a:endParaRPr lang="en-US" dirty="0"/>
          </a:p>
          <a:p>
            <a:endParaRPr lang="en-US" dirty="0"/>
          </a:p>
        </p:txBody>
      </p:sp>
      <p:sp>
        <p:nvSpPr>
          <p:cNvPr id="4" name="Slide Number Placeholder 3">
            <a:extLst>
              <a:ext uri="{FF2B5EF4-FFF2-40B4-BE49-F238E27FC236}">
                <a16:creationId xmlns:a16="http://schemas.microsoft.com/office/drawing/2014/main" id="{D5FBD06C-077C-F0D7-7B4F-10509D51BA54}"/>
              </a:ext>
            </a:extLst>
          </p:cNvPr>
          <p:cNvSpPr>
            <a:spLocks noGrp="1"/>
          </p:cNvSpPr>
          <p:nvPr>
            <p:ph type="sldNum" sz="quarter" idx="12"/>
          </p:nvPr>
        </p:nvSpPr>
        <p:spPr/>
        <p:txBody>
          <a:bodyPr/>
          <a:lstStyle/>
          <a:p>
            <a:fld id="{38348EF0-853B-401D-A8F2-35F7EA05162D}" type="slidenum">
              <a:rPr lang="en-US" smtClean="0"/>
              <a:t>14</a:t>
            </a:fld>
            <a:endParaRPr lang="en-US"/>
          </a:p>
        </p:txBody>
      </p:sp>
    </p:spTree>
    <p:extLst>
      <p:ext uri="{BB962C8B-B14F-4D97-AF65-F5344CB8AC3E}">
        <p14:creationId xmlns:p14="http://schemas.microsoft.com/office/powerpoint/2010/main" val="2415659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9B429-15D7-6FA4-8B02-289ABF61466D}"/>
              </a:ext>
            </a:extLst>
          </p:cNvPr>
          <p:cNvSpPr>
            <a:spLocks noGrp="1"/>
          </p:cNvSpPr>
          <p:nvPr>
            <p:ph type="title"/>
          </p:nvPr>
        </p:nvSpPr>
        <p:spPr>
          <a:xfrm>
            <a:off x="838200" y="365126"/>
            <a:ext cx="10515600" cy="882650"/>
          </a:xfrm>
        </p:spPr>
        <p:txBody>
          <a:bodyPr/>
          <a:lstStyle/>
          <a:p>
            <a:r>
              <a:rPr lang="en-US"/>
              <a:t>Business Proposal</a:t>
            </a:r>
          </a:p>
        </p:txBody>
      </p:sp>
      <p:sp>
        <p:nvSpPr>
          <p:cNvPr id="3" name="Content Placeholder 2">
            <a:extLst>
              <a:ext uri="{FF2B5EF4-FFF2-40B4-BE49-F238E27FC236}">
                <a16:creationId xmlns:a16="http://schemas.microsoft.com/office/drawing/2014/main" id="{F094606B-EFC2-A614-3574-49FC370F9903}"/>
              </a:ext>
            </a:extLst>
          </p:cNvPr>
          <p:cNvSpPr>
            <a:spLocks noGrp="1"/>
          </p:cNvSpPr>
          <p:nvPr>
            <p:ph idx="1"/>
          </p:nvPr>
        </p:nvSpPr>
        <p:spPr>
          <a:xfrm>
            <a:off x="838200" y="1231903"/>
            <a:ext cx="10515600" cy="4851400"/>
          </a:xfrm>
        </p:spPr>
        <p:txBody>
          <a:bodyPr vert="horz" lIns="91440" tIns="45720" rIns="91440" bIns="45720" rtlCol="0" anchor="t">
            <a:noAutofit/>
          </a:bodyPr>
          <a:lstStyle/>
          <a:p>
            <a:pPr marL="0" indent="0">
              <a:lnSpc>
                <a:spcPct val="100000"/>
              </a:lnSpc>
              <a:spcAft>
                <a:spcPts val="800"/>
              </a:spcAft>
              <a:buNone/>
            </a:pPr>
            <a:r>
              <a:rPr lang="en-US" b="1" dirty="0">
                <a:latin typeface="Franklin Gothic Book"/>
                <a:cs typeface="Times New Roman"/>
              </a:rPr>
              <a:t>References (Section 6.0)</a:t>
            </a:r>
          </a:p>
          <a:p>
            <a:pPr>
              <a:lnSpc>
                <a:spcPct val="100000"/>
              </a:lnSpc>
              <a:spcAft>
                <a:spcPts val="800"/>
              </a:spcAft>
            </a:pPr>
            <a:r>
              <a:rPr lang="en-US" sz="2400" dirty="0">
                <a:latin typeface="Franklin Gothic Book"/>
                <a:cs typeface="Times New Roman"/>
              </a:rPr>
              <a:t>Often, Respondents must have at least three (3) references who:</a:t>
            </a:r>
          </a:p>
          <a:p>
            <a:pPr lvl="1">
              <a:lnSpc>
                <a:spcPct val="100000"/>
              </a:lnSpc>
              <a:spcAft>
                <a:spcPts val="800"/>
              </a:spcAft>
              <a:buFont typeface="Arial" panose="02070309020205020404" pitchFamily="49" charset="0"/>
              <a:buChar char="•"/>
            </a:pPr>
            <a:r>
              <a:rPr lang="en-US" dirty="0"/>
              <a:t>Can speak to the Respondent’s experience in providing products and/or services that are the same, or similar, to those products and/or services requested in this solicitation</a:t>
            </a:r>
          </a:p>
          <a:p>
            <a:pPr lvl="1">
              <a:lnSpc>
                <a:spcPct val="100000"/>
              </a:lnSpc>
              <a:spcAft>
                <a:spcPts val="800"/>
              </a:spcAft>
              <a:buFont typeface="Arial" panose="02070309020205020404" pitchFamily="49" charset="0"/>
              <a:buChar char="•"/>
            </a:pPr>
            <a:r>
              <a:rPr lang="en-US" dirty="0"/>
              <a:t>Can speak to the Respondent’s performance on contracts of </a:t>
            </a:r>
            <a:r>
              <a:rPr lang="en-US" dirty="0">
                <a:solidFill>
                  <a:srgbClr val="FFC000"/>
                </a:solidFill>
              </a:rPr>
              <a:t>similar scope for government clients </a:t>
            </a:r>
          </a:p>
          <a:p>
            <a:pPr>
              <a:lnSpc>
                <a:spcPct val="100000"/>
              </a:lnSpc>
              <a:spcAft>
                <a:spcPts val="800"/>
              </a:spcAft>
            </a:pPr>
            <a:r>
              <a:rPr lang="en-US" sz="2400" dirty="0">
                <a:latin typeface="Franklin Gothic Book"/>
                <a:cs typeface="Times New Roman"/>
              </a:rPr>
              <a:t>Respondents must ask each reference to complete </a:t>
            </a:r>
            <a:r>
              <a:rPr lang="en-US" sz="2400" u="sng" dirty="0">
                <a:latin typeface="Franklin Gothic Book"/>
                <a:cs typeface="Times New Roman"/>
              </a:rPr>
              <a:t>Attachment H</a:t>
            </a:r>
            <a:r>
              <a:rPr lang="en-US" sz="2400" dirty="0">
                <a:latin typeface="Franklin Gothic Book"/>
                <a:cs typeface="Times New Roman"/>
              </a:rPr>
              <a:t> (Reference Check Form) and </a:t>
            </a:r>
            <a:r>
              <a:rPr lang="en-US" sz="2400" b="1" u="sng" dirty="0">
                <a:latin typeface="Franklin Gothic Book"/>
                <a:cs typeface="Times New Roman"/>
              </a:rPr>
              <a:t>email it directly to IDOA </a:t>
            </a:r>
            <a:r>
              <a:rPr lang="en-US" sz="2400" dirty="0">
                <a:latin typeface="Franklin Gothic Book"/>
                <a:cs typeface="Times New Roman"/>
              </a:rPr>
              <a:t>(</a:t>
            </a:r>
            <a:r>
              <a:rPr lang="en-US" sz="2400" dirty="0">
                <a:latin typeface="Franklin Gothic Book"/>
                <a:cs typeface="Times New Roman"/>
                <a:hlinkClick r:id="rId2"/>
              </a:rPr>
              <a:t>idoareferences@idoa.in.gov</a:t>
            </a:r>
            <a:r>
              <a:rPr lang="en-US" sz="2400" dirty="0">
                <a:latin typeface="Franklin Gothic Book"/>
                <a:cs typeface="Times New Roman"/>
              </a:rPr>
              <a:t>) </a:t>
            </a:r>
            <a:br>
              <a:rPr lang="en-US" sz="2400" dirty="0">
                <a:latin typeface="Franklin Gothic Book"/>
                <a:cs typeface="Times New Roman"/>
              </a:rPr>
            </a:br>
            <a:r>
              <a:rPr lang="en-US" sz="2400" dirty="0">
                <a:latin typeface="Franklin Gothic Book"/>
                <a:cs typeface="Times New Roman"/>
              </a:rPr>
              <a:t>by the date specified in the solicitation.</a:t>
            </a:r>
          </a:p>
          <a:p>
            <a:endParaRPr lang="en-US" dirty="0"/>
          </a:p>
          <a:p>
            <a:endParaRPr lang="en-US" dirty="0"/>
          </a:p>
        </p:txBody>
      </p:sp>
      <p:sp>
        <p:nvSpPr>
          <p:cNvPr id="4" name="Slide Number Placeholder 3">
            <a:extLst>
              <a:ext uri="{FF2B5EF4-FFF2-40B4-BE49-F238E27FC236}">
                <a16:creationId xmlns:a16="http://schemas.microsoft.com/office/drawing/2014/main" id="{43D8FD43-D73C-4D59-3735-563559663C54}"/>
              </a:ext>
            </a:extLst>
          </p:cNvPr>
          <p:cNvSpPr>
            <a:spLocks noGrp="1"/>
          </p:cNvSpPr>
          <p:nvPr>
            <p:ph type="sldNum" sz="quarter" idx="12"/>
          </p:nvPr>
        </p:nvSpPr>
        <p:spPr/>
        <p:txBody>
          <a:bodyPr/>
          <a:lstStyle/>
          <a:p>
            <a:fld id="{38348EF0-853B-401D-A8F2-35F7EA05162D}" type="slidenum">
              <a:rPr lang="en-US" smtClean="0"/>
              <a:t>15</a:t>
            </a:fld>
            <a:endParaRPr lang="en-US"/>
          </a:p>
        </p:txBody>
      </p:sp>
    </p:spTree>
    <p:extLst>
      <p:ext uri="{BB962C8B-B14F-4D97-AF65-F5344CB8AC3E}">
        <p14:creationId xmlns:p14="http://schemas.microsoft.com/office/powerpoint/2010/main" val="2950906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56E84-FA0E-A873-D211-971AFF65AFC1}"/>
              </a:ext>
            </a:extLst>
          </p:cNvPr>
          <p:cNvSpPr>
            <a:spLocks noGrp="1"/>
          </p:cNvSpPr>
          <p:nvPr>
            <p:ph type="title"/>
          </p:nvPr>
        </p:nvSpPr>
        <p:spPr>
          <a:xfrm>
            <a:off x="838200" y="365126"/>
            <a:ext cx="10515600" cy="920750"/>
          </a:xfrm>
        </p:spPr>
        <p:txBody>
          <a:bodyPr/>
          <a:lstStyle/>
          <a:p>
            <a:r>
              <a:rPr lang="en-US"/>
              <a:t>Technical Proposal </a:t>
            </a:r>
          </a:p>
        </p:txBody>
      </p:sp>
      <p:sp>
        <p:nvSpPr>
          <p:cNvPr id="3" name="Content Placeholder 2">
            <a:extLst>
              <a:ext uri="{FF2B5EF4-FFF2-40B4-BE49-F238E27FC236}">
                <a16:creationId xmlns:a16="http://schemas.microsoft.com/office/drawing/2014/main" id="{39C2713B-0920-BBDC-F1BD-9A6A4F3B96D9}"/>
              </a:ext>
            </a:extLst>
          </p:cNvPr>
          <p:cNvSpPr>
            <a:spLocks noGrp="1"/>
          </p:cNvSpPr>
          <p:nvPr>
            <p:ph idx="1"/>
          </p:nvPr>
        </p:nvSpPr>
        <p:spPr>
          <a:xfrm>
            <a:off x="838200" y="1387474"/>
            <a:ext cx="10515600" cy="4924425"/>
          </a:xfrm>
        </p:spPr>
        <p:txBody>
          <a:bodyPr vert="horz" lIns="91440" tIns="45720" rIns="91440" bIns="45720" rtlCol="0" anchor="t">
            <a:noAutofit/>
          </a:bodyPr>
          <a:lstStyle/>
          <a:p>
            <a:pPr marL="0" indent="0">
              <a:lnSpc>
                <a:spcPct val="100000"/>
              </a:lnSpc>
              <a:spcAft>
                <a:spcPts val="800"/>
              </a:spcAft>
              <a:buNone/>
            </a:pPr>
            <a:r>
              <a:rPr lang="en-US" b="1" u="sng" dirty="0">
                <a:latin typeface="Franklin Gothic Book"/>
                <a:cs typeface="Times New Roman"/>
              </a:rPr>
              <a:t>Attachment F</a:t>
            </a:r>
          </a:p>
          <a:p>
            <a:pPr>
              <a:lnSpc>
                <a:spcPct val="100000"/>
              </a:lnSpc>
              <a:spcAft>
                <a:spcPts val="800"/>
              </a:spcAft>
            </a:pPr>
            <a:r>
              <a:rPr lang="en-US" sz="2400" dirty="0">
                <a:latin typeface="Franklin Gothic Book"/>
                <a:cs typeface="Times New Roman"/>
              </a:rPr>
              <a:t>Every point made in each section must be addressed in the order given. The same outline numbers must be used in the response. </a:t>
            </a:r>
          </a:p>
          <a:p>
            <a:pPr>
              <a:lnSpc>
                <a:spcPct val="100000"/>
              </a:lnSpc>
              <a:spcAft>
                <a:spcPts val="800"/>
              </a:spcAft>
            </a:pPr>
            <a:r>
              <a:rPr lang="en-US" sz="2400" dirty="0">
                <a:latin typeface="Franklin Gothic Book"/>
                <a:cs typeface="Times New Roman"/>
              </a:rPr>
              <a:t>Where appropriate, supporting documentation may be referenced by a page and paragraph number. However, when this is done, the body of the Technical Proposal must contain a meaningful summary of the referenced material. </a:t>
            </a:r>
          </a:p>
          <a:p>
            <a:pPr lvl="1">
              <a:lnSpc>
                <a:spcPct val="100000"/>
              </a:lnSpc>
              <a:spcAft>
                <a:spcPts val="800"/>
              </a:spcAft>
              <a:buFont typeface="Arial" panose="02070309020205020404" pitchFamily="49" charset="0"/>
              <a:buChar char="•"/>
            </a:pPr>
            <a:r>
              <a:rPr lang="en-US" b="1" dirty="0">
                <a:latin typeface="Franklin Gothic Book"/>
                <a:cs typeface="Times New Roman"/>
              </a:rPr>
              <a:t>The referenced document must be included as an appendix to the Technical Proposal with referenced sections clearly marked</a:t>
            </a:r>
            <a:r>
              <a:rPr lang="en-US" dirty="0">
                <a:latin typeface="Franklin Gothic Book"/>
                <a:cs typeface="Times New Roman"/>
              </a:rPr>
              <a:t>. </a:t>
            </a:r>
          </a:p>
          <a:p>
            <a:pPr lvl="1">
              <a:lnSpc>
                <a:spcPct val="100000"/>
              </a:lnSpc>
              <a:spcAft>
                <a:spcPts val="800"/>
              </a:spcAft>
              <a:buFont typeface="Arial" panose="02070309020205020404" pitchFamily="49" charset="0"/>
              <a:buChar char="•"/>
            </a:pPr>
            <a:r>
              <a:rPr lang="en-US" dirty="0">
                <a:latin typeface="Franklin Gothic Book"/>
                <a:cs typeface="Times New Roman"/>
              </a:rPr>
              <a:t>If there are multiple references or multiple documents, these must be listed and organized for ease of use by the State. </a:t>
            </a:r>
            <a:endParaRPr lang="en-US" dirty="0"/>
          </a:p>
          <a:p>
            <a:pPr>
              <a:lnSpc>
                <a:spcPct val="100000"/>
              </a:lnSpc>
              <a:spcAft>
                <a:spcPts val="800"/>
              </a:spcAft>
            </a:pPr>
            <a:endParaRPr lang="en-US" dirty="0"/>
          </a:p>
        </p:txBody>
      </p:sp>
      <p:sp>
        <p:nvSpPr>
          <p:cNvPr id="4" name="Slide Number Placeholder 3">
            <a:extLst>
              <a:ext uri="{FF2B5EF4-FFF2-40B4-BE49-F238E27FC236}">
                <a16:creationId xmlns:a16="http://schemas.microsoft.com/office/drawing/2014/main" id="{E2F1137C-C8F9-7F0E-C05F-685391A635CA}"/>
              </a:ext>
            </a:extLst>
          </p:cNvPr>
          <p:cNvSpPr>
            <a:spLocks noGrp="1"/>
          </p:cNvSpPr>
          <p:nvPr>
            <p:ph type="sldNum" sz="quarter" idx="12"/>
          </p:nvPr>
        </p:nvSpPr>
        <p:spPr/>
        <p:txBody>
          <a:bodyPr/>
          <a:lstStyle/>
          <a:p>
            <a:fld id="{38348EF0-853B-401D-A8F2-35F7EA05162D}" type="slidenum">
              <a:rPr lang="en-US" smtClean="0"/>
              <a:t>16</a:t>
            </a:fld>
            <a:endParaRPr lang="en-US"/>
          </a:p>
        </p:txBody>
      </p:sp>
    </p:spTree>
    <p:extLst>
      <p:ext uri="{BB962C8B-B14F-4D97-AF65-F5344CB8AC3E}">
        <p14:creationId xmlns:p14="http://schemas.microsoft.com/office/powerpoint/2010/main" val="3675309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76EE1-DFC1-53E3-EAAF-8E1CF008143C}"/>
              </a:ext>
            </a:extLst>
          </p:cNvPr>
          <p:cNvSpPr>
            <a:spLocks noGrp="1"/>
          </p:cNvSpPr>
          <p:nvPr>
            <p:ph type="title"/>
          </p:nvPr>
        </p:nvSpPr>
        <p:spPr>
          <a:xfrm>
            <a:off x="838200" y="365125"/>
            <a:ext cx="10515600" cy="1063625"/>
          </a:xfrm>
        </p:spPr>
        <p:txBody>
          <a:bodyPr/>
          <a:lstStyle/>
          <a:p>
            <a:r>
              <a:rPr lang="en-US"/>
              <a:t>Optional Submission Forms/Documents </a:t>
            </a:r>
          </a:p>
        </p:txBody>
      </p:sp>
      <p:sp>
        <p:nvSpPr>
          <p:cNvPr id="3" name="Content Placeholder 2">
            <a:extLst>
              <a:ext uri="{FF2B5EF4-FFF2-40B4-BE49-F238E27FC236}">
                <a16:creationId xmlns:a16="http://schemas.microsoft.com/office/drawing/2014/main" id="{BFAE8E1B-5FCB-57C2-6AA2-0C1B1A630EE4}"/>
              </a:ext>
            </a:extLst>
          </p:cNvPr>
          <p:cNvSpPr>
            <a:spLocks noGrp="1"/>
          </p:cNvSpPr>
          <p:nvPr>
            <p:ph idx="1"/>
          </p:nvPr>
        </p:nvSpPr>
        <p:spPr>
          <a:xfrm>
            <a:off x="838200" y="1428750"/>
            <a:ext cx="10515600" cy="4748213"/>
          </a:xfrm>
        </p:spPr>
        <p:txBody>
          <a:bodyPr vert="horz" lIns="91440" tIns="45720" rIns="91440" bIns="45720" rtlCol="0" anchor="t">
            <a:normAutofit/>
          </a:bodyPr>
          <a:lstStyle/>
          <a:p>
            <a:pPr marL="0" indent="0">
              <a:buNone/>
            </a:pPr>
            <a:r>
              <a:rPr lang="en-US" b="1" dirty="0">
                <a:latin typeface="Franklin Gothic Book"/>
                <a:cs typeface="Times New Roman"/>
              </a:rPr>
              <a:t>Submission of these documents is optional and </a:t>
            </a:r>
            <a:r>
              <a:rPr lang="en-US" b="1" u="sng" dirty="0">
                <a:latin typeface="Franklin Gothic Book"/>
                <a:cs typeface="Times New Roman"/>
              </a:rPr>
              <a:t>does not</a:t>
            </a:r>
            <a:r>
              <a:rPr lang="en-US" b="1" dirty="0">
                <a:latin typeface="Franklin Gothic Book"/>
                <a:cs typeface="Times New Roman"/>
              </a:rPr>
              <a:t> impact your ability to submit a proposal. </a:t>
            </a:r>
            <a:endParaRPr lang="en-US" dirty="0">
              <a:latin typeface="Franklin Gothic Book"/>
              <a:cs typeface="Times New Roman"/>
            </a:endParaRPr>
          </a:p>
          <a:p>
            <a:endParaRPr lang="en-US" dirty="0"/>
          </a:p>
          <a:p>
            <a:r>
              <a:rPr lang="en-US" u="sng" dirty="0"/>
              <a:t>Attachment I</a:t>
            </a:r>
            <a:r>
              <a:rPr lang="en-US" dirty="0"/>
              <a:t> - Pre-Proposal Networking Opportunity Form 	</a:t>
            </a:r>
          </a:p>
          <a:p>
            <a:r>
              <a:rPr lang="en-US" u="sng" dirty="0"/>
              <a:t>Attachment G</a:t>
            </a:r>
            <a:r>
              <a:rPr lang="en-US" dirty="0"/>
              <a:t> - Questions and Answers Form 	</a:t>
            </a:r>
          </a:p>
          <a:p>
            <a:endParaRPr lang="en-US" dirty="0"/>
          </a:p>
          <a:p>
            <a:pPr marL="0" indent="0">
              <a:buNone/>
            </a:pPr>
            <a:r>
              <a:rPr lang="en-US" dirty="0"/>
              <a:t>Please see the Key Dates section (RFP Main Document) of each solicitation to confirm due dates for these items.</a:t>
            </a:r>
          </a:p>
        </p:txBody>
      </p:sp>
      <p:sp>
        <p:nvSpPr>
          <p:cNvPr id="4" name="Slide Number Placeholder 3">
            <a:extLst>
              <a:ext uri="{FF2B5EF4-FFF2-40B4-BE49-F238E27FC236}">
                <a16:creationId xmlns:a16="http://schemas.microsoft.com/office/drawing/2014/main" id="{7C5B1F8D-3401-D908-2F45-E7C5173121E7}"/>
              </a:ext>
            </a:extLst>
          </p:cNvPr>
          <p:cNvSpPr>
            <a:spLocks noGrp="1"/>
          </p:cNvSpPr>
          <p:nvPr>
            <p:ph type="sldNum" sz="quarter" idx="12"/>
          </p:nvPr>
        </p:nvSpPr>
        <p:spPr/>
        <p:txBody>
          <a:bodyPr/>
          <a:lstStyle/>
          <a:p>
            <a:fld id="{38348EF0-853B-401D-A8F2-35F7EA05162D}" type="slidenum">
              <a:rPr lang="en-US" smtClean="0"/>
              <a:t>17</a:t>
            </a:fld>
            <a:endParaRPr lang="en-US"/>
          </a:p>
        </p:txBody>
      </p:sp>
    </p:spTree>
    <p:extLst>
      <p:ext uri="{BB962C8B-B14F-4D97-AF65-F5344CB8AC3E}">
        <p14:creationId xmlns:p14="http://schemas.microsoft.com/office/powerpoint/2010/main" val="2008444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03DC3-71EF-5937-5A87-2BB79F11FAF2}"/>
              </a:ext>
            </a:extLst>
          </p:cNvPr>
          <p:cNvSpPr>
            <a:spLocks noGrp="1"/>
          </p:cNvSpPr>
          <p:nvPr>
            <p:ph type="title"/>
          </p:nvPr>
        </p:nvSpPr>
        <p:spPr/>
        <p:txBody>
          <a:bodyPr/>
          <a:lstStyle/>
          <a:p>
            <a:r>
              <a:rPr lang="en-US"/>
              <a:t>Evaluation Criteria</a:t>
            </a:r>
          </a:p>
        </p:txBody>
      </p:sp>
      <p:sp>
        <p:nvSpPr>
          <p:cNvPr id="4" name="Slide Number Placeholder 3">
            <a:extLst>
              <a:ext uri="{FF2B5EF4-FFF2-40B4-BE49-F238E27FC236}">
                <a16:creationId xmlns:a16="http://schemas.microsoft.com/office/drawing/2014/main" id="{7A6B2C86-75C9-AD45-E223-B9C4D99400CE}"/>
              </a:ext>
            </a:extLst>
          </p:cNvPr>
          <p:cNvSpPr>
            <a:spLocks noGrp="1"/>
          </p:cNvSpPr>
          <p:nvPr>
            <p:ph type="sldNum" sz="quarter" idx="12"/>
          </p:nvPr>
        </p:nvSpPr>
        <p:spPr/>
        <p:txBody>
          <a:bodyPr/>
          <a:lstStyle/>
          <a:p>
            <a:fld id="{38348EF0-853B-401D-A8F2-35F7EA05162D}" type="slidenum">
              <a:rPr lang="en-US" smtClean="0"/>
              <a:t>18</a:t>
            </a:fld>
            <a:endParaRPr lang="en-US"/>
          </a:p>
        </p:txBody>
      </p:sp>
      <p:pic>
        <p:nvPicPr>
          <p:cNvPr id="5" name="Picture 4">
            <a:extLst>
              <a:ext uri="{FF2B5EF4-FFF2-40B4-BE49-F238E27FC236}">
                <a16:creationId xmlns:a16="http://schemas.microsoft.com/office/drawing/2014/main" id="{3494059C-A9E6-3E76-FEC2-B57887965B70}"/>
              </a:ext>
            </a:extLst>
          </p:cNvPr>
          <p:cNvPicPr>
            <a:picLocks noChangeAspect="1"/>
          </p:cNvPicPr>
          <p:nvPr/>
        </p:nvPicPr>
        <p:blipFill>
          <a:blip r:embed="rId3"/>
          <a:stretch>
            <a:fillRect/>
          </a:stretch>
        </p:blipFill>
        <p:spPr>
          <a:xfrm>
            <a:off x="1889050" y="1590948"/>
            <a:ext cx="8413900" cy="3676104"/>
          </a:xfrm>
          <a:prstGeom prst="rect">
            <a:avLst/>
          </a:prstGeom>
        </p:spPr>
      </p:pic>
    </p:spTree>
    <p:extLst>
      <p:ext uri="{BB962C8B-B14F-4D97-AF65-F5344CB8AC3E}">
        <p14:creationId xmlns:p14="http://schemas.microsoft.com/office/powerpoint/2010/main" val="2817132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F7719-6416-7F4C-EF9F-9D8808F69D37}"/>
              </a:ext>
            </a:extLst>
          </p:cNvPr>
          <p:cNvSpPr>
            <a:spLocks noGrp="1"/>
          </p:cNvSpPr>
          <p:nvPr>
            <p:ph type="title"/>
          </p:nvPr>
        </p:nvSpPr>
        <p:spPr>
          <a:xfrm>
            <a:off x="838200" y="365125"/>
            <a:ext cx="10515600" cy="1063625"/>
          </a:xfrm>
        </p:spPr>
        <p:txBody>
          <a:bodyPr/>
          <a:lstStyle/>
          <a:p>
            <a:r>
              <a:rPr lang="en-US"/>
              <a:t>Indiana Veteran Owned Small Business</a:t>
            </a:r>
          </a:p>
        </p:txBody>
      </p:sp>
      <p:sp>
        <p:nvSpPr>
          <p:cNvPr id="3" name="Content Placeholder 2">
            <a:extLst>
              <a:ext uri="{FF2B5EF4-FFF2-40B4-BE49-F238E27FC236}">
                <a16:creationId xmlns:a16="http://schemas.microsoft.com/office/drawing/2014/main" id="{EDBEE314-E030-7833-962C-7A482354B2A6}"/>
              </a:ext>
            </a:extLst>
          </p:cNvPr>
          <p:cNvSpPr>
            <a:spLocks noGrp="1"/>
          </p:cNvSpPr>
          <p:nvPr>
            <p:ph idx="1"/>
          </p:nvPr>
        </p:nvSpPr>
        <p:spPr>
          <a:xfrm>
            <a:off x="838200" y="1625600"/>
            <a:ext cx="10515600" cy="4351338"/>
          </a:xfrm>
        </p:spPr>
        <p:txBody>
          <a:bodyPr vert="horz" lIns="91440" tIns="45720" rIns="91440" bIns="45720" rtlCol="0" anchor="t">
            <a:normAutofit lnSpcReduction="10000"/>
          </a:bodyPr>
          <a:lstStyle/>
          <a:p>
            <a:r>
              <a:rPr lang="en-US" b="1" dirty="0">
                <a:latin typeface="Franklin Gothic Book"/>
                <a:cs typeface="Times New Roman"/>
              </a:rPr>
              <a:t>Contact Information</a:t>
            </a:r>
            <a:endParaRPr lang="en-US" dirty="0">
              <a:latin typeface="Franklin Gothic Book"/>
              <a:cs typeface="Times New Roman"/>
            </a:endParaRPr>
          </a:p>
          <a:p>
            <a:pPr lvl="1">
              <a:buFont typeface="Arial" panose="02070309020205020404" pitchFamily="49" charset="0"/>
              <a:buChar char="•"/>
            </a:pPr>
            <a:r>
              <a:rPr lang="en-US" dirty="0"/>
              <a:t>Phone: 317-232-3061</a:t>
            </a:r>
          </a:p>
          <a:p>
            <a:pPr lvl="1">
              <a:buFont typeface="Arial" panose="02070309020205020404" pitchFamily="49" charset="0"/>
              <a:buChar char="•"/>
            </a:pPr>
            <a:r>
              <a:rPr lang="en-US" dirty="0">
                <a:latin typeface="Franklin Gothic Book"/>
                <a:cs typeface="Times New Roman"/>
              </a:rPr>
              <a:t>E-mail: </a:t>
            </a:r>
            <a:r>
              <a:rPr lang="en-US" dirty="0">
                <a:latin typeface="Franklin Gothic Book"/>
                <a:cs typeface="Times New Roman"/>
                <a:hlinkClick r:id="rId2"/>
              </a:rPr>
              <a:t>Indianaveteranspreference@idoa.in.gov</a:t>
            </a:r>
            <a:r>
              <a:rPr lang="en-US" dirty="0">
                <a:latin typeface="Franklin Gothic Book"/>
                <a:cs typeface="Times New Roman"/>
              </a:rPr>
              <a:t> </a:t>
            </a:r>
          </a:p>
          <a:p>
            <a:pPr lvl="1">
              <a:buFont typeface="Arial" panose="02070309020205020404" pitchFamily="49" charset="0"/>
              <a:buChar char="•"/>
            </a:pPr>
            <a:r>
              <a:rPr lang="en-US" dirty="0">
                <a:latin typeface="Franklin Gothic Book"/>
                <a:cs typeface="Times New Roman"/>
              </a:rPr>
              <a:t>Web: </a:t>
            </a:r>
            <a:r>
              <a:rPr lang="en-US" dirty="0">
                <a:latin typeface="Franklin Gothic Book"/>
                <a:cs typeface="Times New Roman"/>
                <a:hlinkClick r:id="rId3"/>
              </a:rPr>
              <a:t>www.in.gov/idoa/2862.htm</a:t>
            </a:r>
            <a:r>
              <a:rPr lang="en-US" dirty="0">
                <a:latin typeface="Franklin Gothic Book"/>
                <a:cs typeface="Times New Roman"/>
              </a:rPr>
              <a:t>  </a:t>
            </a:r>
          </a:p>
          <a:p>
            <a:endParaRPr lang="en-US" dirty="0"/>
          </a:p>
          <a:p>
            <a:r>
              <a:rPr lang="en-US" b="1" dirty="0">
                <a:latin typeface="Franklin Gothic Book"/>
                <a:cs typeface="Times New Roman"/>
              </a:rPr>
              <a:t>Complete </a:t>
            </a:r>
            <a:r>
              <a:rPr lang="en-US" b="1" u="sng" dirty="0">
                <a:latin typeface="Franklin Gothic Book"/>
                <a:cs typeface="Times New Roman"/>
              </a:rPr>
              <a:t>Attachment A</a:t>
            </a:r>
            <a:r>
              <a:rPr lang="en-US" b="1" dirty="0">
                <a:latin typeface="Franklin Gothic Book"/>
                <a:cs typeface="Times New Roman"/>
              </a:rPr>
              <a:t>, IVOSB Form</a:t>
            </a:r>
            <a:endParaRPr lang="en-US" dirty="0">
              <a:latin typeface="Franklin Gothic Book"/>
              <a:cs typeface="Times New Roman"/>
            </a:endParaRPr>
          </a:p>
          <a:p>
            <a:pPr lvl="1">
              <a:buFont typeface="Arial" panose="02070309020205020404" pitchFamily="49" charset="0"/>
              <a:buChar char="•"/>
            </a:pPr>
            <a:r>
              <a:rPr lang="en-US" dirty="0"/>
              <a:t>Include subcontractor letters of commitment</a:t>
            </a:r>
          </a:p>
          <a:p>
            <a:endParaRPr lang="en-US" dirty="0"/>
          </a:p>
          <a:p>
            <a:r>
              <a:rPr lang="en-US" b="1" dirty="0">
                <a:latin typeface="Franklin Gothic Book"/>
                <a:cs typeface="Times New Roman"/>
              </a:rPr>
              <a:t>Goals for Proposal</a:t>
            </a:r>
            <a:endParaRPr lang="en-US" dirty="0">
              <a:latin typeface="Franklin Gothic Book"/>
              <a:cs typeface="Times New Roman"/>
            </a:endParaRPr>
          </a:p>
          <a:p>
            <a:pPr lvl="1">
              <a:buFont typeface="Arial" panose="02070309020205020404" pitchFamily="49" charset="0"/>
              <a:buChar char="•"/>
            </a:pPr>
            <a:r>
              <a:rPr lang="en-US" dirty="0"/>
              <a:t>3% Veteran Owned Small Business of Total Bid Amount</a:t>
            </a:r>
          </a:p>
          <a:p>
            <a:endParaRPr lang="en-US" dirty="0"/>
          </a:p>
        </p:txBody>
      </p:sp>
      <p:sp>
        <p:nvSpPr>
          <p:cNvPr id="4" name="Slide Number Placeholder 3">
            <a:extLst>
              <a:ext uri="{FF2B5EF4-FFF2-40B4-BE49-F238E27FC236}">
                <a16:creationId xmlns:a16="http://schemas.microsoft.com/office/drawing/2014/main" id="{1A9B0270-46EC-8166-F771-346529DEAED1}"/>
              </a:ext>
            </a:extLst>
          </p:cNvPr>
          <p:cNvSpPr>
            <a:spLocks noGrp="1"/>
          </p:cNvSpPr>
          <p:nvPr>
            <p:ph type="sldNum" sz="quarter" idx="12"/>
          </p:nvPr>
        </p:nvSpPr>
        <p:spPr/>
        <p:txBody>
          <a:bodyPr/>
          <a:lstStyle/>
          <a:p>
            <a:fld id="{38348EF0-853B-401D-A8F2-35F7EA05162D}" type="slidenum">
              <a:rPr lang="en-US" smtClean="0"/>
              <a:t>19</a:t>
            </a:fld>
            <a:endParaRPr lang="en-US"/>
          </a:p>
        </p:txBody>
      </p:sp>
    </p:spTree>
    <p:extLst>
      <p:ext uri="{BB962C8B-B14F-4D97-AF65-F5344CB8AC3E}">
        <p14:creationId xmlns:p14="http://schemas.microsoft.com/office/powerpoint/2010/main" val="2434475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DC7C1-AA72-2672-863D-3A70739F2914}"/>
              </a:ext>
            </a:extLst>
          </p:cNvPr>
          <p:cNvSpPr>
            <a:spLocks noGrp="1"/>
          </p:cNvSpPr>
          <p:nvPr>
            <p:ph type="title"/>
          </p:nvPr>
        </p:nvSpPr>
        <p:spPr>
          <a:xfrm>
            <a:off x="838200" y="365125"/>
            <a:ext cx="10515600" cy="1113897"/>
          </a:xfrm>
        </p:spPr>
        <p:txBody>
          <a:bodyPr/>
          <a:lstStyle/>
          <a:p>
            <a:r>
              <a:rPr lang="en-US"/>
              <a:t>Indiana Veteran Owned Small Business</a:t>
            </a:r>
          </a:p>
        </p:txBody>
      </p:sp>
      <p:sp>
        <p:nvSpPr>
          <p:cNvPr id="3" name="Content Placeholder 2">
            <a:extLst>
              <a:ext uri="{FF2B5EF4-FFF2-40B4-BE49-F238E27FC236}">
                <a16:creationId xmlns:a16="http://schemas.microsoft.com/office/drawing/2014/main" id="{8C0E9A51-10C1-1E7B-E174-6D5394E901D6}"/>
              </a:ext>
            </a:extLst>
          </p:cNvPr>
          <p:cNvSpPr>
            <a:spLocks noGrp="1"/>
          </p:cNvSpPr>
          <p:nvPr>
            <p:ph idx="1"/>
          </p:nvPr>
        </p:nvSpPr>
        <p:spPr>
          <a:xfrm>
            <a:off x="838200" y="1476375"/>
            <a:ext cx="10515600" cy="4351338"/>
          </a:xfrm>
        </p:spPr>
        <p:txBody>
          <a:bodyPr vert="horz" lIns="91440" tIns="45720" rIns="91440" bIns="45720" rtlCol="0" anchor="t">
            <a:normAutofit/>
          </a:bodyPr>
          <a:lstStyle/>
          <a:p>
            <a:pPr marL="0" indent="0">
              <a:buNone/>
            </a:pPr>
            <a:r>
              <a:rPr lang="en-US" b="1" u="sng" dirty="0"/>
              <a:t>Prime contractors should note the following: </a:t>
            </a:r>
            <a:endParaRPr lang="en-US" u="sng" dirty="0"/>
          </a:p>
          <a:p>
            <a:r>
              <a:rPr lang="en-US" dirty="0"/>
              <a:t>Pursuant to 25 IAC 9-4-1(c), a Prime Contractor who is an IVOSB </a:t>
            </a:r>
            <a:r>
              <a:rPr lang="en-US" b="1" u="sng" dirty="0"/>
              <a:t>can</a:t>
            </a:r>
            <a:r>
              <a:rPr lang="en-US" dirty="0"/>
              <a:t> use their own workforce to count toward the goal.</a:t>
            </a:r>
          </a:p>
          <a:p>
            <a:r>
              <a:rPr lang="en-US" dirty="0">
                <a:latin typeface="Franklin Gothic Book"/>
                <a:cs typeface="Times New Roman"/>
              </a:rPr>
              <a:t>IVOSB must have a Bidder ID (see Section 1.16).</a:t>
            </a:r>
          </a:p>
          <a:p>
            <a:r>
              <a:rPr lang="en-US" dirty="0">
                <a:latin typeface="Franklin Gothic Book"/>
                <a:cs typeface="Times New Roman"/>
              </a:rPr>
              <a:t>Prime contractor and/or subcontractors’ Certification Letter(s), provided by IDOA must accompany the proposal to show the </a:t>
            </a:r>
            <a:r>
              <a:rPr lang="en-US" u="sng" dirty="0">
                <a:latin typeface="Franklin Gothic Book"/>
                <a:cs typeface="Times New Roman"/>
              </a:rPr>
              <a:t>current status</a:t>
            </a:r>
            <a:r>
              <a:rPr lang="en-US" dirty="0">
                <a:latin typeface="Franklin Gothic Book"/>
                <a:cs typeface="Times New Roman"/>
              </a:rPr>
              <a:t> of certification.</a:t>
            </a:r>
          </a:p>
        </p:txBody>
      </p:sp>
      <p:sp>
        <p:nvSpPr>
          <p:cNvPr id="4" name="Slide Number Placeholder 3">
            <a:extLst>
              <a:ext uri="{FF2B5EF4-FFF2-40B4-BE49-F238E27FC236}">
                <a16:creationId xmlns:a16="http://schemas.microsoft.com/office/drawing/2014/main" id="{69584705-6D64-F8F4-D06A-A555DB704CF1}"/>
              </a:ext>
            </a:extLst>
          </p:cNvPr>
          <p:cNvSpPr>
            <a:spLocks noGrp="1"/>
          </p:cNvSpPr>
          <p:nvPr>
            <p:ph type="sldNum" sz="quarter" idx="12"/>
          </p:nvPr>
        </p:nvSpPr>
        <p:spPr/>
        <p:txBody>
          <a:bodyPr/>
          <a:lstStyle/>
          <a:p>
            <a:fld id="{38348EF0-853B-401D-A8F2-35F7EA05162D}" type="slidenum">
              <a:rPr lang="en-US" smtClean="0"/>
              <a:t>20</a:t>
            </a:fld>
            <a:endParaRPr lang="en-US"/>
          </a:p>
        </p:txBody>
      </p:sp>
    </p:spTree>
    <p:extLst>
      <p:ext uri="{BB962C8B-B14F-4D97-AF65-F5344CB8AC3E}">
        <p14:creationId xmlns:p14="http://schemas.microsoft.com/office/powerpoint/2010/main" val="3346234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29CC3-E56C-07C9-8498-9072BD61958E}"/>
              </a:ext>
            </a:extLst>
          </p:cNvPr>
          <p:cNvSpPr>
            <a:spLocks noGrp="1"/>
          </p:cNvSpPr>
          <p:nvPr>
            <p:ph type="title"/>
          </p:nvPr>
        </p:nvSpPr>
        <p:spPr/>
        <p:txBody>
          <a:bodyPr/>
          <a:lstStyle/>
          <a:p>
            <a:r>
              <a:rPr lang="en-US"/>
              <a:t>Indiana Veteran Owned Small Business</a:t>
            </a:r>
          </a:p>
        </p:txBody>
      </p:sp>
      <p:sp>
        <p:nvSpPr>
          <p:cNvPr id="3" name="Content Placeholder 2">
            <a:extLst>
              <a:ext uri="{FF2B5EF4-FFF2-40B4-BE49-F238E27FC236}">
                <a16:creationId xmlns:a16="http://schemas.microsoft.com/office/drawing/2014/main" id="{396F8509-4009-E846-67B5-5FABEA7CC947}"/>
              </a:ext>
            </a:extLst>
          </p:cNvPr>
          <p:cNvSpPr>
            <a:spLocks noGrp="1"/>
          </p:cNvSpPr>
          <p:nvPr>
            <p:ph idx="1"/>
          </p:nvPr>
        </p:nvSpPr>
        <p:spPr>
          <a:xfrm>
            <a:off x="838200" y="1571625"/>
            <a:ext cx="10515600" cy="4605338"/>
          </a:xfrm>
        </p:spPr>
        <p:txBody>
          <a:bodyPr vert="horz" lIns="91440" tIns="45720" rIns="91440" bIns="45720" rtlCol="0" anchor="t">
            <a:normAutofit/>
          </a:bodyPr>
          <a:lstStyle/>
          <a:p>
            <a:pPr marL="0" indent="0">
              <a:buNone/>
            </a:pPr>
            <a:r>
              <a:rPr lang="en-US" b="1">
                <a:latin typeface="Franklin Gothic Book"/>
                <a:cs typeface="Times New Roman"/>
              </a:rPr>
              <a:t>Prime contractors must ensure that the proposed subcontractors meet the following criteria:</a:t>
            </a:r>
            <a:endParaRPr lang="en-US">
              <a:latin typeface="Franklin Gothic Book"/>
              <a:cs typeface="Times New Roman"/>
            </a:endParaRPr>
          </a:p>
          <a:p>
            <a:r>
              <a:rPr lang="en-US">
                <a:latin typeface="Franklin Gothic Book"/>
                <a:cs typeface="Times New Roman"/>
              </a:rPr>
              <a:t>Must be listed on the IDOA Directory of Certified Firms, </a:t>
            </a:r>
            <a:r>
              <a:rPr lang="en-US" b="1" u="sng">
                <a:latin typeface="Franklin Gothic Book"/>
                <a:cs typeface="Times New Roman"/>
              </a:rPr>
              <a:t>on or before</a:t>
            </a:r>
            <a:r>
              <a:rPr lang="en-US" b="1">
                <a:latin typeface="Franklin Gothic Book"/>
                <a:cs typeface="Times New Roman"/>
              </a:rPr>
              <a:t> </a:t>
            </a:r>
            <a:r>
              <a:rPr lang="en-US">
                <a:latin typeface="Franklin Gothic Book"/>
                <a:cs typeface="Times New Roman"/>
              </a:rPr>
              <a:t>the proposal due date. </a:t>
            </a:r>
          </a:p>
          <a:p>
            <a:r>
              <a:rPr lang="en-US">
                <a:latin typeface="Franklin Gothic Book"/>
                <a:cs typeface="Times New Roman"/>
              </a:rPr>
              <a:t>Serve a </a:t>
            </a:r>
            <a:r>
              <a:rPr lang="en-US" b="1" u="sng">
                <a:latin typeface="Franklin Gothic Book"/>
                <a:cs typeface="Times New Roman"/>
              </a:rPr>
              <a:t>Valuable Scope Contribution (VSC)</a:t>
            </a:r>
            <a:r>
              <a:rPr lang="en-US" b="1">
                <a:latin typeface="Franklin Gothic Book"/>
                <a:cs typeface="Times New Roman"/>
              </a:rPr>
              <a:t> </a:t>
            </a:r>
            <a:r>
              <a:rPr lang="en-US">
                <a:latin typeface="Franklin Gothic Book"/>
                <a:cs typeface="Times New Roman"/>
              </a:rPr>
              <a:t>on the engagement,</a:t>
            </a:r>
            <a:r>
              <a:rPr lang="en-US" b="1">
                <a:latin typeface="Franklin Gothic Book"/>
                <a:cs typeface="Times New Roman"/>
              </a:rPr>
              <a:t> as confirmed by the State</a:t>
            </a:r>
            <a:r>
              <a:rPr lang="en-US">
                <a:latin typeface="Franklin Gothic Book"/>
                <a:cs typeface="Times New Roman"/>
              </a:rPr>
              <a:t>.</a:t>
            </a:r>
          </a:p>
          <a:p>
            <a:pPr lvl="1">
              <a:buFont typeface="Arial" panose="02070309020205020404" pitchFamily="49" charset="0"/>
              <a:buChar char="•"/>
            </a:pPr>
            <a:r>
              <a:rPr lang="en-US">
                <a:latin typeface="Franklin Gothic Book"/>
                <a:cs typeface="Times New Roman"/>
              </a:rPr>
              <a:t>Valuable Scope Contribution – A business function that supports the scope of this solicitation.</a:t>
            </a:r>
            <a:endParaRPr lang="en-US"/>
          </a:p>
          <a:p>
            <a:r>
              <a:rPr lang="en-US">
                <a:latin typeface="Franklin Gothic Book"/>
                <a:cs typeface="Times New Roman"/>
              </a:rPr>
              <a:t>Provide the goods or services specific to the contract and within the industry area for which it is certified.</a:t>
            </a:r>
          </a:p>
          <a:p>
            <a:endParaRPr lang="en-US"/>
          </a:p>
        </p:txBody>
      </p:sp>
      <p:sp>
        <p:nvSpPr>
          <p:cNvPr id="4" name="Slide Number Placeholder 3">
            <a:extLst>
              <a:ext uri="{FF2B5EF4-FFF2-40B4-BE49-F238E27FC236}">
                <a16:creationId xmlns:a16="http://schemas.microsoft.com/office/drawing/2014/main" id="{8445A4AA-ACF9-B997-467E-05702D2CB3BF}"/>
              </a:ext>
            </a:extLst>
          </p:cNvPr>
          <p:cNvSpPr>
            <a:spLocks noGrp="1"/>
          </p:cNvSpPr>
          <p:nvPr>
            <p:ph type="sldNum" sz="quarter" idx="12"/>
          </p:nvPr>
        </p:nvSpPr>
        <p:spPr/>
        <p:txBody>
          <a:bodyPr/>
          <a:lstStyle/>
          <a:p>
            <a:fld id="{38348EF0-853B-401D-A8F2-35F7EA05162D}" type="slidenum">
              <a:rPr lang="en-US" smtClean="0"/>
              <a:t>21</a:t>
            </a:fld>
            <a:endParaRPr lang="en-US"/>
          </a:p>
        </p:txBody>
      </p:sp>
    </p:spTree>
    <p:extLst>
      <p:ext uri="{BB962C8B-B14F-4D97-AF65-F5344CB8AC3E}">
        <p14:creationId xmlns:p14="http://schemas.microsoft.com/office/powerpoint/2010/main" val="9660487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4572B-9FC0-334D-1A78-2721F7463C97}"/>
              </a:ext>
            </a:extLst>
          </p:cNvPr>
          <p:cNvSpPr>
            <a:spLocks noGrp="1"/>
          </p:cNvSpPr>
          <p:nvPr>
            <p:ph type="title"/>
          </p:nvPr>
        </p:nvSpPr>
        <p:spPr/>
        <p:txBody>
          <a:bodyPr/>
          <a:lstStyle/>
          <a:p>
            <a:r>
              <a:rPr lang="en-US"/>
              <a:t>Indiana Veteran Owned Small Business</a:t>
            </a:r>
          </a:p>
        </p:txBody>
      </p:sp>
      <p:sp>
        <p:nvSpPr>
          <p:cNvPr id="3" name="Content Placeholder 2">
            <a:extLst>
              <a:ext uri="{FF2B5EF4-FFF2-40B4-BE49-F238E27FC236}">
                <a16:creationId xmlns:a16="http://schemas.microsoft.com/office/drawing/2014/main" id="{F76681AB-2040-CCC8-834E-77F2A149C5C2}"/>
              </a:ext>
            </a:extLst>
          </p:cNvPr>
          <p:cNvSpPr>
            <a:spLocks noGrp="1"/>
          </p:cNvSpPr>
          <p:nvPr>
            <p:ph idx="1"/>
          </p:nvPr>
        </p:nvSpPr>
        <p:spPr>
          <a:xfrm>
            <a:off x="838200" y="1514476"/>
            <a:ext cx="9963150" cy="4662488"/>
          </a:xfrm>
        </p:spPr>
        <p:txBody>
          <a:bodyPr vert="horz" lIns="91440" tIns="45720" rIns="91440" bIns="45720" rtlCol="0" anchor="t">
            <a:normAutofit fontScale="85000" lnSpcReduction="20000"/>
          </a:bodyPr>
          <a:lstStyle/>
          <a:p>
            <a:r>
              <a:rPr lang="en-US" b="1" dirty="0">
                <a:latin typeface="Franklin Gothic Book"/>
                <a:cs typeface="Times New Roman"/>
              </a:rPr>
              <a:t>Process. </a:t>
            </a:r>
            <a:r>
              <a:rPr lang="en-US" dirty="0">
                <a:latin typeface="Franklin Gothic Book"/>
                <a:cs typeface="Times New Roman"/>
              </a:rPr>
              <a:t>IVOSB scoring is conducted based on 5 points plus a possible 1 bonus point scale</a:t>
            </a:r>
            <a:r>
              <a:rPr lang="en-US" b="1" dirty="0">
                <a:latin typeface="Franklin Gothic Book"/>
                <a:cs typeface="Times New Roman"/>
              </a:rPr>
              <a:t>.</a:t>
            </a:r>
          </a:p>
          <a:p>
            <a:pPr lvl="1">
              <a:buFont typeface="Arial" panose="02070309020205020404" pitchFamily="49" charset="0"/>
              <a:buChar char="•"/>
            </a:pPr>
            <a:r>
              <a:rPr lang="en-US" b="1" dirty="0"/>
              <a:t>IVOSB: Possible 5 points + 1 bonus point</a:t>
            </a:r>
            <a:endParaRPr lang="en-US" dirty="0"/>
          </a:p>
          <a:p>
            <a:r>
              <a:rPr lang="en-US" b="1" dirty="0">
                <a:latin typeface="Franklin Gothic Book"/>
                <a:cs typeface="Times New Roman"/>
              </a:rPr>
              <a:t>Professional Services Scoring Methodology. </a:t>
            </a:r>
            <a:r>
              <a:rPr lang="en-US" dirty="0">
                <a:latin typeface="Franklin Gothic Book"/>
                <a:cs typeface="Times New Roman"/>
              </a:rPr>
              <a:t>The points will be awarded on the following schedule:</a:t>
            </a:r>
          </a:p>
          <a:p>
            <a:endParaRPr lang="en-US" dirty="0"/>
          </a:p>
          <a:p>
            <a:endParaRPr lang="en-US" dirty="0"/>
          </a:p>
          <a:p>
            <a:r>
              <a:rPr lang="en-US" dirty="0">
                <a:latin typeface="Franklin Gothic Book"/>
                <a:cs typeface="Times New Roman"/>
              </a:rPr>
              <a:t>Fractional points will be awarded based upon a graduated scale between whole points. (e.g., a 0.3% commitment will receive .5 points, and a 1.5% commitment will receive 2.5 points)</a:t>
            </a:r>
          </a:p>
          <a:p>
            <a:r>
              <a:rPr lang="en-US" dirty="0">
                <a:latin typeface="Franklin Gothic Book"/>
                <a:cs typeface="Times New Roman"/>
              </a:rPr>
              <a:t>Submissions of 0% participation will result in a deduction of 1 point in each category</a:t>
            </a:r>
          </a:p>
          <a:p>
            <a:r>
              <a:rPr lang="en-US" dirty="0">
                <a:latin typeface="Franklin Gothic Book"/>
                <a:cs typeface="Times New Roman"/>
              </a:rPr>
              <a:t>The highest submission which exceeds the goal will receive 6 points (5 points plus 1 bonus point). In case of a tie both firms will receive 6 points. </a:t>
            </a:r>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25FDEB6-0B3D-F56E-E404-ED91B637EA8F}"/>
              </a:ext>
            </a:extLst>
          </p:cNvPr>
          <p:cNvSpPr>
            <a:spLocks noGrp="1"/>
          </p:cNvSpPr>
          <p:nvPr>
            <p:ph type="sldNum" sz="quarter" idx="12"/>
          </p:nvPr>
        </p:nvSpPr>
        <p:spPr/>
        <p:txBody>
          <a:bodyPr/>
          <a:lstStyle/>
          <a:p>
            <a:fld id="{38348EF0-853B-401D-A8F2-35F7EA05162D}" type="slidenum">
              <a:rPr lang="en-US" smtClean="0"/>
              <a:t>22</a:t>
            </a:fld>
            <a:endParaRPr lang="en-US"/>
          </a:p>
        </p:txBody>
      </p:sp>
      <p:pic>
        <p:nvPicPr>
          <p:cNvPr id="6" name="Picture 5">
            <a:extLst>
              <a:ext uri="{FF2B5EF4-FFF2-40B4-BE49-F238E27FC236}">
                <a16:creationId xmlns:a16="http://schemas.microsoft.com/office/drawing/2014/main" id="{97E15BBA-E7F7-F354-B973-9D7DA28B52E2}"/>
              </a:ext>
            </a:extLst>
          </p:cNvPr>
          <p:cNvPicPr>
            <a:picLocks noChangeAspect="1"/>
          </p:cNvPicPr>
          <p:nvPr/>
        </p:nvPicPr>
        <p:blipFill>
          <a:blip r:embed="rId2"/>
          <a:stretch>
            <a:fillRect/>
          </a:stretch>
        </p:blipFill>
        <p:spPr>
          <a:xfrm>
            <a:off x="1180938" y="3069363"/>
            <a:ext cx="3734124" cy="502964"/>
          </a:xfrm>
          <a:prstGeom prst="rect">
            <a:avLst/>
          </a:prstGeom>
        </p:spPr>
      </p:pic>
    </p:spTree>
    <p:extLst>
      <p:ext uri="{BB962C8B-B14F-4D97-AF65-F5344CB8AC3E}">
        <p14:creationId xmlns:p14="http://schemas.microsoft.com/office/powerpoint/2010/main" val="1391428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BEB66-A47C-B605-BBAE-F984F41E4EB4}"/>
              </a:ext>
            </a:extLst>
          </p:cNvPr>
          <p:cNvSpPr>
            <a:spLocks noGrp="1"/>
          </p:cNvSpPr>
          <p:nvPr>
            <p:ph type="title"/>
          </p:nvPr>
        </p:nvSpPr>
        <p:spPr/>
        <p:txBody>
          <a:bodyPr/>
          <a:lstStyle/>
          <a:p>
            <a:r>
              <a:rPr lang="en-US"/>
              <a:t>Subcontractor Compliance</a:t>
            </a:r>
          </a:p>
        </p:txBody>
      </p:sp>
      <p:sp>
        <p:nvSpPr>
          <p:cNvPr id="5" name="Content Placeholder 4">
            <a:extLst>
              <a:ext uri="{FF2B5EF4-FFF2-40B4-BE49-F238E27FC236}">
                <a16:creationId xmlns:a16="http://schemas.microsoft.com/office/drawing/2014/main" id="{4343F4F1-52AA-E206-FBE3-8A95BF3AC9FB}"/>
              </a:ext>
            </a:extLst>
          </p:cNvPr>
          <p:cNvSpPr>
            <a:spLocks noGrp="1"/>
          </p:cNvSpPr>
          <p:nvPr>
            <p:ph sz="half" idx="1"/>
          </p:nvPr>
        </p:nvSpPr>
        <p:spPr>
          <a:xfrm>
            <a:off x="742950" y="1581150"/>
            <a:ext cx="5276850" cy="4595813"/>
          </a:xfrm>
        </p:spPr>
        <p:txBody>
          <a:bodyPr>
            <a:normAutofit lnSpcReduction="10000"/>
          </a:bodyPr>
          <a:lstStyle/>
          <a:p>
            <a:pPr marL="0" indent="0">
              <a:buNone/>
            </a:pPr>
            <a:r>
              <a:rPr lang="en-US" b="1" dirty="0"/>
              <a:t>Pay Audit System</a:t>
            </a:r>
            <a:endParaRPr lang="en-US" dirty="0"/>
          </a:p>
          <a:p>
            <a:r>
              <a:rPr lang="en-US" dirty="0"/>
              <a:t>Tool utilized to monitor the state’s diversity spend for subcontractors</a:t>
            </a:r>
          </a:p>
          <a:p>
            <a:r>
              <a:rPr lang="en-US" dirty="0"/>
              <a:t>Selected primes and subcontractors are required to report payments submitted or received through this web-based tool</a:t>
            </a:r>
          </a:p>
          <a:p>
            <a:r>
              <a:rPr lang="en-US" dirty="0"/>
              <a:t>Based on contract terms, payments should be reported monthly or quarterly</a:t>
            </a:r>
          </a:p>
          <a:p>
            <a:endParaRPr lang="en-US" dirty="0"/>
          </a:p>
          <a:p>
            <a:endParaRPr lang="en-US" dirty="0"/>
          </a:p>
        </p:txBody>
      </p:sp>
      <p:pic>
        <p:nvPicPr>
          <p:cNvPr id="8" name="Content Placeholder 7">
            <a:extLst>
              <a:ext uri="{FF2B5EF4-FFF2-40B4-BE49-F238E27FC236}">
                <a16:creationId xmlns:a16="http://schemas.microsoft.com/office/drawing/2014/main" id="{472490CA-070D-8632-9EE3-FCDC4E09F760}"/>
              </a:ext>
            </a:extLst>
          </p:cNvPr>
          <p:cNvPicPr>
            <a:picLocks noGrp="1" noChangeAspect="1"/>
          </p:cNvPicPr>
          <p:nvPr>
            <p:ph sz="half" idx="2"/>
          </p:nvPr>
        </p:nvPicPr>
        <p:blipFill>
          <a:blip r:embed="rId2"/>
          <a:stretch>
            <a:fillRect/>
          </a:stretch>
        </p:blipFill>
        <p:spPr>
          <a:xfrm>
            <a:off x="6294637" y="1825625"/>
            <a:ext cx="4805982" cy="3968575"/>
          </a:xfrm>
          <a:prstGeom prst="rect">
            <a:avLst/>
          </a:prstGeom>
        </p:spPr>
      </p:pic>
      <p:sp>
        <p:nvSpPr>
          <p:cNvPr id="4" name="Slide Number Placeholder 3">
            <a:extLst>
              <a:ext uri="{FF2B5EF4-FFF2-40B4-BE49-F238E27FC236}">
                <a16:creationId xmlns:a16="http://schemas.microsoft.com/office/drawing/2014/main" id="{37C656F3-48C9-BB44-9315-00E7CCF84884}"/>
              </a:ext>
            </a:extLst>
          </p:cNvPr>
          <p:cNvSpPr>
            <a:spLocks noGrp="1"/>
          </p:cNvSpPr>
          <p:nvPr>
            <p:ph type="sldNum" sz="quarter" idx="12"/>
          </p:nvPr>
        </p:nvSpPr>
        <p:spPr/>
        <p:txBody>
          <a:bodyPr/>
          <a:lstStyle/>
          <a:p>
            <a:fld id="{38348EF0-853B-401D-A8F2-35F7EA05162D}" type="slidenum">
              <a:rPr lang="en-US" smtClean="0"/>
              <a:t>23</a:t>
            </a:fld>
            <a:endParaRPr lang="en-US"/>
          </a:p>
        </p:txBody>
      </p:sp>
    </p:spTree>
    <p:extLst>
      <p:ext uri="{BB962C8B-B14F-4D97-AF65-F5344CB8AC3E}">
        <p14:creationId xmlns:p14="http://schemas.microsoft.com/office/powerpoint/2010/main" val="793970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725E16B-F310-7EDF-8893-0C00A569BE07}"/>
              </a:ext>
            </a:extLst>
          </p:cNvPr>
          <p:cNvSpPr>
            <a:spLocks noGrp="1"/>
          </p:cNvSpPr>
          <p:nvPr>
            <p:ph type="title"/>
          </p:nvPr>
        </p:nvSpPr>
        <p:spPr>
          <a:xfrm>
            <a:off x="838200" y="365125"/>
            <a:ext cx="10515600" cy="968375"/>
          </a:xfrm>
        </p:spPr>
        <p:txBody>
          <a:bodyPr/>
          <a:lstStyle/>
          <a:p>
            <a:r>
              <a:rPr lang="en-US"/>
              <a:t>Submission Requirements</a:t>
            </a:r>
          </a:p>
        </p:txBody>
      </p:sp>
      <p:sp>
        <p:nvSpPr>
          <p:cNvPr id="7" name="Content Placeholder 6">
            <a:extLst>
              <a:ext uri="{FF2B5EF4-FFF2-40B4-BE49-F238E27FC236}">
                <a16:creationId xmlns:a16="http://schemas.microsoft.com/office/drawing/2014/main" id="{CAC12922-73BC-8CEA-E062-F2346D25EDBF}"/>
              </a:ext>
            </a:extLst>
          </p:cNvPr>
          <p:cNvSpPr>
            <a:spLocks noGrp="1"/>
          </p:cNvSpPr>
          <p:nvPr>
            <p:ph idx="1"/>
          </p:nvPr>
        </p:nvSpPr>
        <p:spPr>
          <a:xfrm>
            <a:off x="838200" y="1333500"/>
            <a:ext cx="10515600" cy="4843463"/>
          </a:xfrm>
        </p:spPr>
        <p:txBody>
          <a:bodyPr vert="horz" lIns="91440" tIns="45720" rIns="91440" bIns="45720" rtlCol="0" anchor="t">
            <a:normAutofit/>
          </a:bodyPr>
          <a:lstStyle/>
          <a:p>
            <a:endParaRPr lang="en-US" dirty="0"/>
          </a:p>
          <a:p>
            <a:r>
              <a:rPr lang="en-US" b="1" u="sng" dirty="0">
                <a:latin typeface="Franklin Gothic Book"/>
                <a:cs typeface="Times New Roman"/>
              </a:rPr>
              <a:t>You must be a registered bidder to submit a proposal</a:t>
            </a:r>
            <a:r>
              <a:rPr lang="en-US" b="1" dirty="0">
                <a:latin typeface="Franklin Gothic Book"/>
                <a:cs typeface="Times New Roman"/>
              </a:rPr>
              <a:t>. </a:t>
            </a:r>
          </a:p>
          <a:p>
            <a:pPr lvl="1">
              <a:buFont typeface="Arial" panose="02070309020205020404" pitchFamily="49" charset="0"/>
              <a:buChar char="•"/>
            </a:pPr>
            <a:r>
              <a:rPr lang="en-US" dirty="0"/>
              <a:t>Please refer to Section 1.16 of the RFP document for instructions regarding the online submission process using the Supplier Portal. </a:t>
            </a:r>
          </a:p>
          <a:p>
            <a:endParaRPr lang="en-US" dirty="0"/>
          </a:p>
          <a:p>
            <a:r>
              <a:rPr lang="en-US" b="1" dirty="0">
                <a:latin typeface="Franklin Gothic Book"/>
                <a:cs typeface="Times New Roman"/>
              </a:rPr>
              <a:t>It is your responsibility to ensure that all required documents and forms are submitted prior to the due dates. </a:t>
            </a:r>
            <a:r>
              <a:rPr lang="en-US" b="1" dirty="0">
                <a:solidFill>
                  <a:srgbClr val="C00000"/>
                </a:solidFill>
                <a:latin typeface="Franklin Gothic Book"/>
                <a:cs typeface="Times New Roman"/>
              </a:rPr>
              <a:t>Failure to complete or submit required documents and forms may result in disqualification or loss of points</a:t>
            </a:r>
            <a:r>
              <a:rPr lang="en-US" b="1" dirty="0">
                <a:solidFill>
                  <a:srgbClr val="FF0000"/>
                </a:solidFill>
                <a:latin typeface="Franklin Gothic Book"/>
                <a:cs typeface="Times New Roman"/>
              </a:rPr>
              <a:t>. </a:t>
            </a:r>
            <a:endParaRPr lang="en-US" dirty="0">
              <a:solidFill>
                <a:srgbClr val="FF0000"/>
              </a:solidFill>
              <a:latin typeface="Franklin Gothic Book"/>
              <a:cs typeface="Times New Roman"/>
            </a:endParaRPr>
          </a:p>
        </p:txBody>
      </p:sp>
      <p:sp>
        <p:nvSpPr>
          <p:cNvPr id="5" name="Slide Number Placeholder 4">
            <a:extLst>
              <a:ext uri="{FF2B5EF4-FFF2-40B4-BE49-F238E27FC236}">
                <a16:creationId xmlns:a16="http://schemas.microsoft.com/office/drawing/2014/main" id="{2779D419-3AC9-1E3C-4E1C-16747D69DBC6}"/>
              </a:ext>
            </a:extLst>
          </p:cNvPr>
          <p:cNvSpPr>
            <a:spLocks noGrp="1"/>
          </p:cNvSpPr>
          <p:nvPr>
            <p:ph type="sldNum" sz="quarter" idx="12"/>
          </p:nvPr>
        </p:nvSpPr>
        <p:spPr/>
        <p:txBody>
          <a:bodyPr/>
          <a:lstStyle/>
          <a:p>
            <a:fld id="{38348EF0-853B-401D-A8F2-35F7EA05162D}" type="slidenum">
              <a:rPr lang="en-US" smtClean="0"/>
              <a:t>24</a:t>
            </a:fld>
            <a:endParaRPr lang="en-US"/>
          </a:p>
        </p:txBody>
      </p:sp>
    </p:spTree>
    <p:extLst>
      <p:ext uri="{BB962C8B-B14F-4D97-AF65-F5344CB8AC3E}">
        <p14:creationId xmlns:p14="http://schemas.microsoft.com/office/powerpoint/2010/main" val="4150871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27BFC-B631-3F93-AA15-5B215E76E8DD}"/>
              </a:ext>
            </a:extLst>
          </p:cNvPr>
          <p:cNvSpPr>
            <a:spLocks noGrp="1"/>
          </p:cNvSpPr>
          <p:nvPr>
            <p:ph type="title"/>
          </p:nvPr>
        </p:nvSpPr>
        <p:spPr/>
        <p:txBody>
          <a:bodyPr/>
          <a:lstStyle/>
          <a:p>
            <a:r>
              <a:rPr lang="en-US"/>
              <a:t>Additional Resources for Bidders</a:t>
            </a:r>
          </a:p>
        </p:txBody>
      </p:sp>
      <p:sp>
        <p:nvSpPr>
          <p:cNvPr id="3" name="Content Placeholder 2">
            <a:extLst>
              <a:ext uri="{FF2B5EF4-FFF2-40B4-BE49-F238E27FC236}">
                <a16:creationId xmlns:a16="http://schemas.microsoft.com/office/drawing/2014/main" id="{6948D4F7-0EE7-7AA4-5FC2-E7C71207D5C8}"/>
              </a:ext>
            </a:extLst>
          </p:cNvPr>
          <p:cNvSpPr>
            <a:spLocks noGrp="1"/>
          </p:cNvSpPr>
          <p:nvPr>
            <p:ph idx="1"/>
          </p:nvPr>
        </p:nvSpPr>
        <p:spPr>
          <a:xfrm>
            <a:off x="838200" y="1619250"/>
            <a:ext cx="10515600" cy="4557713"/>
          </a:xfrm>
        </p:spPr>
        <p:txBody>
          <a:bodyPr vert="horz" lIns="91440" tIns="45720" rIns="91440" bIns="45720" rtlCol="0" anchor="t">
            <a:normAutofit/>
          </a:bodyPr>
          <a:lstStyle/>
          <a:p>
            <a:r>
              <a:rPr lang="en-US" b="1" dirty="0">
                <a:latin typeface="Franklin Gothic Book"/>
                <a:cs typeface="Times New Roman"/>
              </a:rPr>
              <a:t>Link to the bidder registry with IDOA and Secretary of State </a:t>
            </a:r>
            <a:endParaRPr lang="en-US" dirty="0">
              <a:latin typeface="Franklin Gothic Book"/>
              <a:cs typeface="Times New Roman"/>
            </a:endParaRPr>
          </a:p>
          <a:p>
            <a:pPr lvl="1">
              <a:buFont typeface="Arial" panose="02070309020205020404" pitchFamily="49" charset="0"/>
              <a:buChar char="•"/>
            </a:pPr>
            <a:r>
              <a:rPr lang="en-US" b="1" dirty="0">
                <a:latin typeface="Franklin Gothic Book"/>
                <a:cs typeface="Times New Roman"/>
                <a:hlinkClick r:id="rId2"/>
              </a:rPr>
              <a:t>http://www.in.gov/idoa/2464.htm</a:t>
            </a:r>
            <a:r>
              <a:rPr lang="en-US" b="1" dirty="0">
                <a:latin typeface="Franklin Gothic Book"/>
                <a:cs typeface="Times New Roman"/>
              </a:rPr>
              <a:t> </a:t>
            </a:r>
            <a:endParaRPr lang="en-US" dirty="0">
              <a:latin typeface="Franklin Gothic Book"/>
              <a:cs typeface="Times New Roman"/>
            </a:endParaRPr>
          </a:p>
          <a:p>
            <a:r>
              <a:rPr lang="en-US" b="1" dirty="0">
                <a:latin typeface="Franklin Gothic Book"/>
                <a:cs typeface="Times New Roman"/>
              </a:rPr>
              <a:t>Secretary of State of Indiana </a:t>
            </a:r>
            <a:endParaRPr lang="en-US" dirty="0">
              <a:latin typeface="Franklin Gothic Book"/>
              <a:cs typeface="Times New Roman"/>
            </a:endParaRPr>
          </a:p>
          <a:p>
            <a:pPr lvl="1">
              <a:buFont typeface="Arial" panose="02070309020205020404" pitchFamily="49" charset="0"/>
              <a:buChar char="•"/>
            </a:pPr>
            <a:r>
              <a:rPr lang="en-US" b="1" dirty="0"/>
              <a:t>Can be reached at (317) 232-6576 for registration assistance. </a:t>
            </a:r>
          </a:p>
          <a:p>
            <a:pPr lvl="1">
              <a:buFont typeface="Arial" panose="02070309020205020404" pitchFamily="49" charset="0"/>
              <a:buChar char="•"/>
            </a:pPr>
            <a:r>
              <a:rPr lang="en-US" b="1" dirty="0">
                <a:latin typeface="Franklin Gothic Book"/>
                <a:cs typeface="Times New Roman"/>
                <a:hlinkClick r:id="rId3"/>
              </a:rPr>
              <a:t>www.in.gov/sos</a:t>
            </a:r>
            <a:r>
              <a:rPr lang="en-US" b="1" dirty="0">
                <a:latin typeface="Franklin Gothic Book"/>
                <a:cs typeface="Times New Roman"/>
              </a:rPr>
              <a:t> </a:t>
            </a:r>
            <a:endParaRPr lang="en-US" dirty="0">
              <a:latin typeface="Franklin Gothic Book"/>
              <a:cs typeface="Times New Roman"/>
            </a:endParaRPr>
          </a:p>
          <a:p>
            <a:r>
              <a:rPr lang="en-US" b="1" dirty="0">
                <a:latin typeface="Franklin Gothic Book"/>
                <a:cs typeface="Times New Roman"/>
              </a:rPr>
              <a:t>IDOA Vendor and Supplier Resource Center </a:t>
            </a:r>
            <a:endParaRPr lang="en-US" dirty="0">
              <a:latin typeface="Franklin Gothic Book"/>
              <a:cs typeface="Times New Roman"/>
            </a:endParaRPr>
          </a:p>
          <a:p>
            <a:pPr lvl="1">
              <a:buFont typeface="Arial" panose="02070309020205020404" pitchFamily="49" charset="0"/>
              <a:buChar char="•"/>
            </a:pPr>
            <a:r>
              <a:rPr lang="en-US" b="1" dirty="0">
                <a:latin typeface="Franklin Gothic Book"/>
                <a:cs typeface="Times New Roman"/>
                <a:hlinkClick r:id="rId4"/>
              </a:rPr>
              <a:t>http://www.in.gov/idoa/3106.htm</a:t>
            </a:r>
            <a:r>
              <a:rPr lang="en-US" b="1" dirty="0">
                <a:latin typeface="Franklin Gothic Book"/>
                <a:cs typeface="Times New Roman"/>
              </a:rPr>
              <a:t> </a:t>
            </a:r>
            <a:endParaRPr lang="en-US" dirty="0">
              <a:latin typeface="Franklin Gothic Book"/>
              <a:cs typeface="Times New Roman"/>
            </a:endParaRPr>
          </a:p>
        </p:txBody>
      </p:sp>
      <p:sp>
        <p:nvSpPr>
          <p:cNvPr id="4" name="Slide Number Placeholder 3">
            <a:extLst>
              <a:ext uri="{FF2B5EF4-FFF2-40B4-BE49-F238E27FC236}">
                <a16:creationId xmlns:a16="http://schemas.microsoft.com/office/drawing/2014/main" id="{91F9DD25-FC9F-5A60-DE9C-7F65DAA978D8}"/>
              </a:ext>
            </a:extLst>
          </p:cNvPr>
          <p:cNvSpPr>
            <a:spLocks noGrp="1"/>
          </p:cNvSpPr>
          <p:nvPr>
            <p:ph type="sldNum" sz="quarter" idx="12"/>
          </p:nvPr>
        </p:nvSpPr>
        <p:spPr/>
        <p:txBody>
          <a:bodyPr/>
          <a:lstStyle/>
          <a:p>
            <a:fld id="{38348EF0-853B-401D-A8F2-35F7EA05162D}" type="slidenum">
              <a:rPr lang="en-US" smtClean="0"/>
              <a:t>25</a:t>
            </a:fld>
            <a:endParaRPr lang="en-US"/>
          </a:p>
        </p:txBody>
      </p:sp>
    </p:spTree>
    <p:extLst>
      <p:ext uri="{BB962C8B-B14F-4D97-AF65-F5344CB8AC3E}">
        <p14:creationId xmlns:p14="http://schemas.microsoft.com/office/powerpoint/2010/main" val="946763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0438CB-631E-59A8-6A92-8B4320F2E142}"/>
              </a:ext>
            </a:extLst>
          </p:cNvPr>
          <p:cNvSpPr>
            <a:spLocks noGrp="1"/>
          </p:cNvSpPr>
          <p:nvPr>
            <p:ph type="sldNum" sz="quarter" idx="12"/>
          </p:nvPr>
        </p:nvSpPr>
        <p:spPr/>
        <p:txBody>
          <a:bodyPr/>
          <a:lstStyle/>
          <a:p>
            <a:fld id="{38348EF0-853B-401D-A8F2-35F7EA05162D}" type="slidenum">
              <a:rPr lang="en-US" smtClean="0"/>
              <a:t>26</a:t>
            </a:fld>
            <a:endParaRPr lang="en-US" dirty="0"/>
          </a:p>
        </p:txBody>
      </p:sp>
      <p:pic>
        <p:nvPicPr>
          <p:cNvPr id="3" name="Picture 2" descr="Diagram&#10;&#10;AI-generated content may be incorrect.">
            <a:extLst>
              <a:ext uri="{FF2B5EF4-FFF2-40B4-BE49-F238E27FC236}">
                <a16:creationId xmlns:a16="http://schemas.microsoft.com/office/drawing/2014/main" id="{701A7EDC-1AF7-B4DA-615D-2423EA9826C9}"/>
              </a:ext>
            </a:extLst>
          </p:cNvPr>
          <p:cNvPicPr>
            <a:picLocks noChangeAspect="1"/>
          </p:cNvPicPr>
          <p:nvPr/>
        </p:nvPicPr>
        <p:blipFill>
          <a:blip r:embed="rId3"/>
          <a:stretch>
            <a:fillRect/>
          </a:stretch>
        </p:blipFill>
        <p:spPr>
          <a:xfrm>
            <a:off x="2714185" y="1668538"/>
            <a:ext cx="6381643" cy="3090235"/>
          </a:xfrm>
          <a:prstGeom prst="rect">
            <a:avLst/>
          </a:prstGeom>
        </p:spPr>
      </p:pic>
    </p:spTree>
    <p:extLst>
      <p:ext uri="{BB962C8B-B14F-4D97-AF65-F5344CB8AC3E}">
        <p14:creationId xmlns:p14="http://schemas.microsoft.com/office/powerpoint/2010/main" val="3103479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7442E-BD00-1FEE-3F8B-552EB429986F}"/>
              </a:ext>
            </a:extLst>
          </p:cNvPr>
          <p:cNvSpPr>
            <a:spLocks noGrp="1"/>
          </p:cNvSpPr>
          <p:nvPr>
            <p:ph type="title"/>
          </p:nvPr>
        </p:nvSpPr>
        <p:spPr/>
        <p:txBody>
          <a:bodyPr/>
          <a:lstStyle/>
          <a:p>
            <a:r>
              <a:rPr lang="en-US" dirty="0">
                <a:highlight>
                  <a:srgbClr val="00FFFF"/>
                </a:highlight>
              </a:rPr>
              <a:t>RFP TITLE</a:t>
            </a:r>
          </a:p>
        </p:txBody>
      </p:sp>
      <p:sp>
        <p:nvSpPr>
          <p:cNvPr id="4" name="Slide Number Placeholder 3">
            <a:extLst>
              <a:ext uri="{FF2B5EF4-FFF2-40B4-BE49-F238E27FC236}">
                <a16:creationId xmlns:a16="http://schemas.microsoft.com/office/drawing/2014/main" id="{C49D5F59-B621-592B-9B7A-5EF0E63BDFA4}"/>
              </a:ext>
            </a:extLst>
          </p:cNvPr>
          <p:cNvSpPr>
            <a:spLocks noGrp="1"/>
          </p:cNvSpPr>
          <p:nvPr>
            <p:ph type="sldNum" sz="quarter" idx="12"/>
          </p:nvPr>
        </p:nvSpPr>
        <p:spPr/>
        <p:txBody>
          <a:bodyPr/>
          <a:lstStyle/>
          <a:p>
            <a:fld id="{38348EF0-853B-401D-A8F2-35F7EA05162D}" type="slidenum">
              <a:rPr lang="en-US" smtClean="0"/>
              <a:t>27</a:t>
            </a:fld>
            <a:endParaRPr lang="en-US"/>
          </a:p>
        </p:txBody>
      </p:sp>
      <p:graphicFrame>
        <p:nvGraphicFramePr>
          <p:cNvPr id="7" name="Table 6">
            <a:extLst>
              <a:ext uri="{FF2B5EF4-FFF2-40B4-BE49-F238E27FC236}">
                <a16:creationId xmlns:a16="http://schemas.microsoft.com/office/drawing/2014/main" id="{56C9F1BE-7547-3242-3A73-B75276FE97D3}"/>
              </a:ext>
            </a:extLst>
          </p:cNvPr>
          <p:cNvGraphicFramePr>
            <a:graphicFrameLocks noGrp="1"/>
          </p:cNvGraphicFramePr>
          <p:nvPr>
            <p:extLst>
              <p:ext uri="{D42A27DB-BD31-4B8C-83A1-F6EECF244321}">
                <p14:modId xmlns:p14="http://schemas.microsoft.com/office/powerpoint/2010/main" val="2243740066"/>
              </p:ext>
            </p:extLst>
          </p:nvPr>
        </p:nvGraphicFramePr>
        <p:xfrm>
          <a:off x="2032000" y="2740660"/>
          <a:ext cx="8128000" cy="35712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412853193"/>
                    </a:ext>
                  </a:extLst>
                </a:gridCol>
                <a:gridCol w="4064000">
                  <a:extLst>
                    <a:ext uri="{9D8B030D-6E8A-4147-A177-3AD203B41FA5}">
                      <a16:colId xmlns:a16="http://schemas.microsoft.com/office/drawing/2014/main" val="4190862407"/>
                    </a:ext>
                  </a:extLst>
                </a:gridCol>
              </a:tblGrid>
              <a:tr h="370840">
                <a:tc>
                  <a:txBody>
                    <a:bodyPr/>
                    <a:lstStyle/>
                    <a:p>
                      <a:r>
                        <a:rPr lang="en-US" dirty="0"/>
                        <a:t>Key Dates</a:t>
                      </a:r>
                    </a:p>
                  </a:txBody>
                  <a:tcPr/>
                </a:tc>
                <a:tc>
                  <a:txBody>
                    <a:bodyPr/>
                    <a:lstStyle/>
                    <a:p>
                      <a:endParaRPr lang="en-US"/>
                    </a:p>
                  </a:txBody>
                  <a:tcPr/>
                </a:tc>
                <a:extLst>
                  <a:ext uri="{0D108BD9-81ED-4DB2-BD59-A6C34878D82A}">
                    <a16:rowId xmlns:a16="http://schemas.microsoft.com/office/drawing/2014/main" val="2144315151"/>
                  </a:ext>
                </a:extLst>
              </a:tr>
              <a:tr h="370840">
                <a:tc>
                  <a:txBody>
                    <a:bodyPr/>
                    <a:lstStyle/>
                    <a:p>
                      <a:r>
                        <a:rPr lang="en-US" sz="1800" b="0" i="0" u="none" strike="noStrike" kern="1200" baseline="0" dirty="0">
                          <a:solidFill>
                            <a:schemeClr val="dk1"/>
                          </a:solidFill>
                          <a:latin typeface="+mn-lt"/>
                          <a:ea typeface="+mn-ea"/>
                          <a:cs typeface="+mn-cs"/>
                        </a:rPr>
                        <a:t>Deadline to Submit Written Questions </a:t>
                      </a:r>
                    </a:p>
                    <a:p>
                      <a:endParaRPr lang="en-US" dirty="0"/>
                    </a:p>
                  </a:txBody>
                  <a:tcPr/>
                </a:tc>
                <a:tc>
                  <a:txBody>
                    <a:bodyPr/>
                    <a:lstStyle/>
                    <a:p>
                      <a:r>
                        <a:rPr lang="en-US" sz="1800" b="0" i="0" u="none" strike="noStrike" kern="1200" baseline="0" dirty="0">
                          <a:solidFill>
                            <a:schemeClr val="dk1"/>
                          </a:solidFill>
                          <a:highlight>
                            <a:srgbClr val="00FFFF"/>
                          </a:highlight>
                          <a:latin typeface="+mn-lt"/>
                          <a:ea typeface="+mn-ea"/>
                          <a:cs typeface="+mn-cs"/>
                        </a:rPr>
                        <a:t>MONTH XX, 20XX</a:t>
                      </a:r>
                    </a:p>
                    <a:p>
                      <a:r>
                        <a:rPr lang="en-US" sz="1800" b="0" i="0" u="none" strike="noStrike" kern="1200" baseline="0" dirty="0">
                          <a:solidFill>
                            <a:schemeClr val="dk1"/>
                          </a:solidFill>
                          <a:latin typeface="+mn-lt"/>
                          <a:ea typeface="+mn-ea"/>
                          <a:cs typeface="+mn-cs"/>
                        </a:rPr>
                        <a:t>by 3:00 PM Eastern Time </a:t>
                      </a:r>
                      <a:endParaRPr lang="en-US" dirty="0"/>
                    </a:p>
                  </a:txBody>
                  <a:tcPr/>
                </a:tc>
                <a:extLst>
                  <a:ext uri="{0D108BD9-81ED-4DB2-BD59-A6C34878D82A}">
                    <a16:rowId xmlns:a16="http://schemas.microsoft.com/office/drawing/2014/main" val="392432003"/>
                  </a:ext>
                </a:extLst>
              </a:tr>
              <a:tr h="370840">
                <a:tc>
                  <a:txBody>
                    <a:bodyPr/>
                    <a:lstStyle/>
                    <a:p>
                      <a:r>
                        <a:rPr lang="en-US" sz="1800" b="0" i="0" u="none" strike="noStrike" kern="1200" baseline="0" dirty="0">
                          <a:solidFill>
                            <a:schemeClr val="dk1"/>
                          </a:solidFill>
                          <a:latin typeface="+mn-lt"/>
                          <a:ea typeface="+mn-ea"/>
                          <a:cs typeface="+mn-cs"/>
                        </a:rPr>
                        <a:t>Deadline to Submit Intent to Bid Form</a:t>
                      </a:r>
                      <a:endParaRPr lang="en-US" dirty="0"/>
                    </a:p>
                  </a:txBody>
                  <a:tcPr/>
                </a:tc>
                <a:tc>
                  <a:txBody>
                    <a:bodyPr/>
                    <a:lstStyle/>
                    <a:p>
                      <a:r>
                        <a:rPr lang="en-US" sz="1800" b="0" i="0" u="none" strike="noStrike" kern="1200" baseline="0" dirty="0">
                          <a:solidFill>
                            <a:schemeClr val="dk1"/>
                          </a:solidFill>
                          <a:highlight>
                            <a:srgbClr val="00FFFF"/>
                          </a:highlight>
                          <a:latin typeface="+mn-lt"/>
                          <a:ea typeface="+mn-ea"/>
                          <a:cs typeface="+mn-cs"/>
                        </a:rPr>
                        <a:t>MONTH XX, 20XX</a:t>
                      </a:r>
                    </a:p>
                    <a:p>
                      <a:r>
                        <a:rPr lang="en-US" sz="1800" b="0" i="0" u="none" strike="noStrike" kern="1200" baseline="0" dirty="0">
                          <a:solidFill>
                            <a:schemeClr val="dk1"/>
                          </a:solidFill>
                          <a:latin typeface="+mn-lt"/>
                          <a:ea typeface="+mn-ea"/>
                          <a:cs typeface="+mn-cs"/>
                        </a:rPr>
                        <a:t>by 3:00 PM Eastern Time </a:t>
                      </a:r>
                      <a:endParaRPr lang="en-US" dirty="0"/>
                    </a:p>
                  </a:txBody>
                  <a:tcPr/>
                </a:tc>
                <a:extLst>
                  <a:ext uri="{0D108BD9-81ED-4DB2-BD59-A6C34878D82A}">
                    <a16:rowId xmlns:a16="http://schemas.microsoft.com/office/drawing/2014/main" val="311517515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mn-lt"/>
                          <a:ea typeface="+mn-ea"/>
                          <a:cs typeface="+mn-cs"/>
                        </a:rPr>
                        <a:t>Response to Written Questions/Amendments 	</a:t>
                      </a:r>
                    </a:p>
                  </a:txBody>
                  <a:tcPr/>
                </a:tc>
                <a:tc>
                  <a:txBody>
                    <a:bodyPr/>
                    <a:lstStyle/>
                    <a:p>
                      <a:r>
                        <a:rPr lang="en-US" sz="1800" b="0" i="0" u="none" strike="noStrike" kern="1200" baseline="0" dirty="0">
                          <a:solidFill>
                            <a:schemeClr val="dk1"/>
                          </a:solidFill>
                          <a:highlight>
                            <a:srgbClr val="00FFFF"/>
                          </a:highlight>
                          <a:latin typeface="+mn-lt"/>
                          <a:ea typeface="+mn-ea"/>
                          <a:cs typeface="+mn-cs"/>
                        </a:rPr>
                        <a:t>MONTH XX, 20XX</a:t>
                      </a:r>
                    </a:p>
                  </a:txBody>
                  <a:tcPr/>
                </a:tc>
                <a:extLst>
                  <a:ext uri="{0D108BD9-81ED-4DB2-BD59-A6C34878D82A}">
                    <a16:rowId xmlns:a16="http://schemas.microsoft.com/office/drawing/2014/main" val="80649023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mn-lt"/>
                          <a:ea typeface="+mn-ea"/>
                          <a:cs typeface="+mn-cs"/>
                        </a:rPr>
                        <a:t>Submission Due Date/Time 	</a:t>
                      </a:r>
                    </a:p>
                  </a:txBody>
                  <a:tcPr/>
                </a:tc>
                <a:tc>
                  <a:txBody>
                    <a:bodyPr/>
                    <a:lstStyle/>
                    <a:p>
                      <a:r>
                        <a:rPr lang="en-US" sz="1800" b="0" i="0" u="none" strike="noStrike" kern="1200" baseline="0" dirty="0">
                          <a:solidFill>
                            <a:schemeClr val="dk1"/>
                          </a:solidFill>
                          <a:highlight>
                            <a:srgbClr val="00FFFF"/>
                          </a:highlight>
                          <a:latin typeface="+mn-lt"/>
                          <a:ea typeface="+mn-ea"/>
                          <a:cs typeface="+mn-cs"/>
                        </a:rPr>
                        <a:t>MONTH XX, 20XX</a:t>
                      </a:r>
                    </a:p>
                    <a:p>
                      <a:r>
                        <a:rPr lang="en-US" sz="1800" b="0" i="0" u="none" strike="noStrike" kern="1200" baseline="0" dirty="0">
                          <a:solidFill>
                            <a:schemeClr val="dk1"/>
                          </a:solidFill>
                          <a:latin typeface="+mn-lt"/>
                          <a:ea typeface="+mn-ea"/>
                          <a:cs typeface="+mn-cs"/>
                        </a:rPr>
                        <a:t>by 3:00 PM Eastern Time </a:t>
                      </a:r>
                      <a:endParaRPr lang="en-US" dirty="0"/>
                    </a:p>
                  </a:txBody>
                  <a:tcPr/>
                </a:tc>
                <a:extLst>
                  <a:ext uri="{0D108BD9-81ED-4DB2-BD59-A6C34878D82A}">
                    <a16:rowId xmlns:a16="http://schemas.microsoft.com/office/drawing/2014/main" val="8849340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mn-lt"/>
                          <a:ea typeface="+mn-ea"/>
                          <a:cs typeface="+mn-cs"/>
                        </a:rPr>
                        <a:t>Submission of Reference Check Forms </a:t>
                      </a:r>
                    </a:p>
                  </a:txBody>
                  <a:tcPr/>
                </a:tc>
                <a:tc>
                  <a:txBody>
                    <a:bodyPr/>
                    <a:lstStyle/>
                    <a:p>
                      <a:r>
                        <a:rPr lang="en-US" sz="1800" b="0" i="0" u="none" strike="noStrike" kern="1200" baseline="0" dirty="0">
                          <a:solidFill>
                            <a:schemeClr val="dk1"/>
                          </a:solidFill>
                          <a:highlight>
                            <a:srgbClr val="00FFFF"/>
                          </a:highlight>
                          <a:latin typeface="+mn-lt"/>
                          <a:ea typeface="+mn-ea"/>
                          <a:cs typeface="+mn-cs"/>
                        </a:rPr>
                        <a:t>MONTH XX, 20XX</a:t>
                      </a:r>
                    </a:p>
                    <a:p>
                      <a:r>
                        <a:rPr lang="en-US" sz="1800" b="0" i="0" u="none" strike="noStrike" kern="1200" baseline="0" dirty="0">
                          <a:solidFill>
                            <a:schemeClr val="dk1"/>
                          </a:solidFill>
                          <a:latin typeface="+mn-lt"/>
                          <a:ea typeface="+mn-ea"/>
                          <a:cs typeface="+mn-cs"/>
                        </a:rPr>
                        <a:t>by 3:00 PM Eastern Time </a:t>
                      </a:r>
                      <a:endParaRPr lang="en-US" dirty="0"/>
                    </a:p>
                  </a:txBody>
                  <a:tcPr/>
                </a:tc>
                <a:extLst>
                  <a:ext uri="{0D108BD9-81ED-4DB2-BD59-A6C34878D82A}">
                    <a16:rowId xmlns:a16="http://schemas.microsoft.com/office/drawing/2014/main" val="207817815"/>
                  </a:ext>
                </a:extLst>
              </a:tr>
            </a:tbl>
          </a:graphicData>
        </a:graphic>
      </p:graphicFrame>
      <p:sp>
        <p:nvSpPr>
          <p:cNvPr id="8" name="TextBox 7">
            <a:extLst>
              <a:ext uri="{FF2B5EF4-FFF2-40B4-BE49-F238E27FC236}">
                <a16:creationId xmlns:a16="http://schemas.microsoft.com/office/drawing/2014/main" id="{0E928382-4526-D666-FD82-76600AE142ED}"/>
              </a:ext>
            </a:extLst>
          </p:cNvPr>
          <p:cNvSpPr txBox="1"/>
          <p:nvPr/>
        </p:nvSpPr>
        <p:spPr>
          <a:xfrm>
            <a:off x="1517098" y="1572048"/>
            <a:ext cx="9157804" cy="369332"/>
          </a:xfrm>
          <a:prstGeom prst="rect">
            <a:avLst/>
          </a:prstGeom>
          <a:noFill/>
        </p:spPr>
        <p:txBody>
          <a:bodyPr wrap="square" rtlCol="0">
            <a:spAutoFit/>
          </a:bodyPr>
          <a:lstStyle/>
          <a:p>
            <a:r>
              <a:rPr lang="en-US" dirty="0">
                <a:highlight>
                  <a:srgbClr val="00FFFF"/>
                </a:highlight>
              </a:rPr>
              <a:t>Term of the Contract:</a:t>
            </a:r>
          </a:p>
        </p:txBody>
      </p:sp>
    </p:spTree>
    <p:extLst>
      <p:ext uri="{BB962C8B-B14F-4D97-AF65-F5344CB8AC3E}">
        <p14:creationId xmlns:p14="http://schemas.microsoft.com/office/powerpoint/2010/main" val="4136235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E8623-7CDF-2BA0-8DD5-715277873D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1F8E75-3576-ABCA-86E7-3A4F4523D240}"/>
              </a:ext>
            </a:extLst>
          </p:cNvPr>
          <p:cNvSpPr>
            <a:spLocks noGrp="1"/>
          </p:cNvSpPr>
          <p:nvPr>
            <p:ph type="title"/>
          </p:nvPr>
        </p:nvSpPr>
        <p:spPr/>
        <p:txBody>
          <a:bodyPr/>
          <a:lstStyle/>
          <a:p>
            <a:r>
              <a:rPr lang="en-US" dirty="0"/>
              <a:t>Statewide IV&amp;V Services</a:t>
            </a:r>
          </a:p>
        </p:txBody>
      </p:sp>
      <p:sp>
        <p:nvSpPr>
          <p:cNvPr id="4" name="Slide Number Placeholder 3">
            <a:extLst>
              <a:ext uri="{FF2B5EF4-FFF2-40B4-BE49-F238E27FC236}">
                <a16:creationId xmlns:a16="http://schemas.microsoft.com/office/drawing/2014/main" id="{226B5F2E-0C5B-AD2E-A9EF-5AAD89336D05}"/>
              </a:ext>
            </a:extLst>
          </p:cNvPr>
          <p:cNvSpPr>
            <a:spLocks noGrp="1"/>
          </p:cNvSpPr>
          <p:nvPr>
            <p:ph type="sldNum" sz="quarter" idx="12"/>
          </p:nvPr>
        </p:nvSpPr>
        <p:spPr/>
        <p:txBody>
          <a:bodyPr/>
          <a:lstStyle/>
          <a:p>
            <a:fld id="{38348EF0-853B-401D-A8F2-35F7EA05162D}" type="slidenum">
              <a:rPr lang="en-US" smtClean="0"/>
              <a:t>28</a:t>
            </a:fld>
            <a:endParaRPr lang="en-US"/>
          </a:p>
        </p:txBody>
      </p:sp>
      <p:graphicFrame>
        <p:nvGraphicFramePr>
          <p:cNvPr id="7" name="Table 6">
            <a:extLst>
              <a:ext uri="{FF2B5EF4-FFF2-40B4-BE49-F238E27FC236}">
                <a16:creationId xmlns:a16="http://schemas.microsoft.com/office/drawing/2014/main" id="{C162E2EA-638C-256F-F2C5-E311B3C2DD36}"/>
              </a:ext>
            </a:extLst>
          </p:cNvPr>
          <p:cNvGraphicFramePr>
            <a:graphicFrameLocks noGrp="1"/>
          </p:cNvGraphicFramePr>
          <p:nvPr>
            <p:extLst>
              <p:ext uri="{D42A27DB-BD31-4B8C-83A1-F6EECF244321}">
                <p14:modId xmlns:p14="http://schemas.microsoft.com/office/powerpoint/2010/main" val="317900173"/>
              </p:ext>
            </p:extLst>
          </p:nvPr>
        </p:nvGraphicFramePr>
        <p:xfrm>
          <a:off x="2032000" y="3380740"/>
          <a:ext cx="8128000" cy="29311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412853193"/>
                    </a:ext>
                  </a:extLst>
                </a:gridCol>
                <a:gridCol w="4064000">
                  <a:extLst>
                    <a:ext uri="{9D8B030D-6E8A-4147-A177-3AD203B41FA5}">
                      <a16:colId xmlns:a16="http://schemas.microsoft.com/office/drawing/2014/main" val="4190862407"/>
                    </a:ext>
                  </a:extLst>
                </a:gridCol>
              </a:tblGrid>
              <a:tr h="370840">
                <a:tc>
                  <a:txBody>
                    <a:bodyPr/>
                    <a:lstStyle/>
                    <a:p>
                      <a:r>
                        <a:rPr lang="en-US" dirty="0"/>
                        <a:t>Key Dates</a:t>
                      </a:r>
                    </a:p>
                  </a:txBody>
                  <a:tcPr/>
                </a:tc>
                <a:tc>
                  <a:txBody>
                    <a:bodyPr/>
                    <a:lstStyle/>
                    <a:p>
                      <a:endParaRPr lang="en-US"/>
                    </a:p>
                  </a:txBody>
                  <a:tcPr/>
                </a:tc>
                <a:extLst>
                  <a:ext uri="{0D108BD9-81ED-4DB2-BD59-A6C34878D82A}">
                    <a16:rowId xmlns:a16="http://schemas.microsoft.com/office/drawing/2014/main" val="2144315151"/>
                  </a:ext>
                </a:extLst>
              </a:tr>
              <a:tr h="370840">
                <a:tc>
                  <a:txBody>
                    <a:bodyPr/>
                    <a:lstStyle/>
                    <a:p>
                      <a:r>
                        <a:rPr lang="en-US" sz="1800" b="0" i="0" u="none" strike="noStrike" kern="1200" baseline="0" dirty="0">
                          <a:solidFill>
                            <a:schemeClr val="dk1"/>
                          </a:solidFill>
                          <a:latin typeface="+mn-lt"/>
                          <a:ea typeface="+mn-ea"/>
                          <a:cs typeface="+mn-cs"/>
                        </a:rPr>
                        <a:t>Deadline to Submit Written Questions </a:t>
                      </a:r>
                    </a:p>
                    <a:p>
                      <a:endParaRPr lang="en-US" dirty="0"/>
                    </a:p>
                  </a:txBody>
                  <a:tcPr/>
                </a:tc>
                <a:tc>
                  <a:txBody>
                    <a:bodyPr/>
                    <a:lstStyle/>
                    <a:p>
                      <a:r>
                        <a:rPr lang="en-US" sz="1800" b="0" i="0" u="none" strike="noStrike" kern="1200" baseline="0" dirty="0">
                          <a:solidFill>
                            <a:schemeClr val="dk1"/>
                          </a:solidFill>
                          <a:highlight>
                            <a:srgbClr val="00FFFF"/>
                          </a:highlight>
                          <a:latin typeface="+mn-lt"/>
                          <a:ea typeface="+mn-ea"/>
                          <a:cs typeface="+mn-cs"/>
                        </a:rPr>
                        <a:t>MONTH XX, 20XX</a:t>
                      </a:r>
                    </a:p>
                    <a:p>
                      <a:r>
                        <a:rPr lang="en-US" sz="1800" b="0" i="0" u="none" strike="noStrike" kern="1200" baseline="0" dirty="0">
                          <a:solidFill>
                            <a:schemeClr val="dk1"/>
                          </a:solidFill>
                          <a:latin typeface="+mn-lt"/>
                          <a:ea typeface="+mn-ea"/>
                          <a:cs typeface="+mn-cs"/>
                        </a:rPr>
                        <a:t>by 3:00 PM Eastern Time </a:t>
                      </a:r>
                      <a:endParaRPr lang="en-US" dirty="0"/>
                    </a:p>
                  </a:txBody>
                  <a:tcPr/>
                </a:tc>
                <a:extLst>
                  <a:ext uri="{0D108BD9-81ED-4DB2-BD59-A6C34878D82A}">
                    <a16:rowId xmlns:a16="http://schemas.microsoft.com/office/drawing/2014/main" val="392432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mn-lt"/>
                          <a:ea typeface="+mn-ea"/>
                          <a:cs typeface="+mn-cs"/>
                        </a:rPr>
                        <a:t>Response to Written Questions/Amendments 	</a:t>
                      </a:r>
                    </a:p>
                  </a:txBody>
                  <a:tcPr/>
                </a:tc>
                <a:tc>
                  <a:txBody>
                    <a:bodyPr/>
                    <a:lstStyle/>
                    <a:p>
                      <a:r>
                        <a:rPr lang="en-US" sz="1800" b="0" i="0" u="none" strike="noStrike" kern="1200" baseline="0" dirty="0">
                          <a:solidFill>
                            <a:schemeClr val="dk1"/>
                          </a:solidFill>
                          <a:highlight>
                            <a:srgbClr val="00FFFF"/>
                          </a:highlight>
                          <a:latin typeface="+mn-lt"/>
                          <a:ea typeface="+mn-ea"/>
                          <a:cs typeface="+mn-cs"/>
                        </a:rPr>
                        <a:t>MONTH XX, 20XX</a:t>
                      </a:r>
                    </a:p>
                    <a:p>
                      <a:r>
                        <a:rPr lang="en-US" sz="1800" b="0" i="0" u="none" strike="noStrike" kern="1200" baseline="0" dirty="0">
                          <a:solidFill>
                            <a:schemeClr val="dk1"/>
                          </a:solidFill>
                          <a:latin typeface="+mn-lt"/>
                          <a:ea typeface="+mn-ea"/>
                          <a:cs typeface="+mn-cs"/>
                        </a:rPr>
                        <a:t>by 3:00 PM Eastern Time </a:t>
                      </a:r>
                      <a:endParaRPr lang="en-US" dirty="0"/>
                    </a:p>
                  </a:txBody>
                  <a:tcPr/>
                </a:tc>
                <a:extLst>
                  <a:ext uri="{0D108BD9-81ED-4DB2-BD59-A6C34878D82A}">
                    <a16:rowId xmlns:a16="http://schemas.microsoft.com/office/drawing/2014/main" val="80649023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mn-lt"/>
                          <a:ea typeface="+mn-ea"/>
                          <a:cs typeface="+mn-cs"/>
                        </a:rPr>
                        <a:t>Submission Due Date/Time 	</a:t>
                      </a:r>
                    </a:p>
                  </a:txBody>
                  <a:tcPr/>
                </a:tc>
                <a:tc>
                  <a:txBody>
                    <a:bodyPr/>
                    <a:lstStyle/>
                    <a:p>
                      <a:r>
                        <a:rPr lang="en-US" sz="1800" b="0" i="0" u="none" strike="noStrike" kern="1200" baseline="0" dirty="0">
                          <a:solidFill>
                            <a:schemeClr val="dk1"/>
                          </a:solidFill>
                          <a:highlight>
                            <a:srgbClr val="00FFFF"/>
                          </a:highlight>
                          <a:latin typeface="+mn-lt"/>
                          <a:ea typeface="+mn-ea"/>
                          <a:cs typeface="+mn-cs"/>
                        </a:rPr>
                        <a:t>MONTH XX, 20XX</a:t>
                      </a:r>
                    </a:p>
                    <a:p>
                      <a:r>
                        <a:rPr lang="en-US" sz="1800" b="0" i="0" u="none" strike="noStrike" kern="1200" baseline="0" dirty="0">
                          <a:solidFill>
                            <a:schemeClr val="dk1"/>
                          </a:solidFill>
                          <a:latin typeface="+mn-lt"/>
                          <a:ea typeface="+mn-ea"/>
                          <a:cs typeface="+mn-cs"/>
                        </a:rPr>
                        <a:t>by 3:00 PM Eastern Time </a:t>
                      </a:r>
                      <a:endParaRPr lang="en-US" dirty="0"/>
                    </a:p>
                  </a:txBody>
                  <a:tcPr/>
                </a:tc>
                <a:extLst>
                  <a:ext uri="{0D108BD9-81ED-4DB2-BD59-A6C34878D82A}">
                    <a16:rowId xmlns:a16="http://schemas.microsoft.com/office/drawing/2014/main" val="8849340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mn-lt"/>
                          <a:ea typeface="+mn-ea"/>
                          <a:cs typeface="+mn-cs"/>
                        </a:rPr>
                        <a:t>Submission of Reference Check Forms </a:t>
                      </a:r>
                    </a:p>
                  </a:txBody>
                  <a:tcPr/>
                </a:tc>
                <a:tc>
                  <a:txBody>
                    <a:bodyPr/>
                    <a:lstStyle/>
                    <a:p>
                      <a:r>
                        <a:rPr lang="en-US" sz="1800" b="0" i="0" u="none" strike="noStrike" kern="1200" baseline="0" dirty="0">
                          <a:solidFill>
                            <a:schemeClr val="dk1"/>
                          </a:solidFill>
                          <a:highlight>
                            <a:srgbClr val="00FFFF"/>
                          </a:highlight>
                          <a:latin typeface="+mn-lt"/>
                          <a:ea typeface="+mn-ea"/>
                          <a:cs typeface="+mn-cs"/>
                        </a:rPr>
                        <a:t>MONTH XX, 20XX</a:t>
                      </a:r>
                    </a:p>
                    <a:p>
                      <a:r>
                        <a:rPr lang="en-US" sz="1800" b="0" i="0" u="none" strike="noStrike" kern="1200" baseline="0" dirty="0">
                          <a:solidFill>
                            <a:schemeClr val="dk1"/>
                          </a:solidFill>
                          <a:latin typeface="+mn-lt"/>
                          <a:ea typeface="+mn-ea"/>
                          <a:cs typeface="+mn-cs"/>
                        </a:rPr>
                        <a:t>by 3:00 PM Eastern Time </a:t>
                      </a:r>
                      <a:endParaRPr lang="en-US" dirty="0"/>
                    </a:p>
                  </a:txBody>
                  <a:tcPr/>
                </a:tc>
                <a:extLst>
                  <a:ext uri="{0D108BD9-81ED-4DB2-BD59-A6C34878D82A}">
                    <a16:rowId xmlns:a16="http://schemas.microsoft.com/office/drawing/2014/main" val="207817815"/>
                  </a:ext>
                </a:extLst>
              </a:tr>
            </a:tbl>
          </a:graphicData>
        </a:graphic>
      </p:graphicFrame>
      <p:sp>
        <p:nvSpPr>
          <p:cNvPr id="8" name="TextBox 7">
            <a:extLst>
              <a:ext uri="{FF2B5EF4-FFF2-40B4-BE49-F238E27FC236}">
                <a16:creationId xmlns:a16="http://schemas.microsoft.com/office/drawing/2014/main" id="{E06E3198-128F-48D0-D514-599509DC314A}"/>
              </a:ext>
            </a:extLst>
          </p:cNvPr>
          <p:cNvSpPr txBox="1"/>
          <p:nvPr/>
        </p:nvSpPr>
        <p:spPr>
          <a:xfrm>
            <a:off x="1517098" y="1572048"/>
            <a:ext cx="9157804" cy="369332"/>
          </a:xfrm>
          <a:prstGeom prst="rect">
            <a:avLst/>
          </a:prstGeom>
          <a:noFill/>
        </p:spPr>
        <p:txBody>
          <a:bodyPr wrap="square" rtlCol="0">
            <a:spAutoFit/>
          </a:bodyPr>
          <a:lstStyle/>
          <a:p>
            <a:r>
              <a:rPr lang="en-US" dirty="0">
                <a:highlight>
                  <a:srgbClr val="00FFFF"/>
                </a:highlight>
              </a:rPr>
              <a:t>Term of the Contract:</a:t>
            </a:r>
          </a:p>
        </p:txBody>
      </p:sp>
    </p:spTree>
    <p:extLst>
      <p:ext uri="{BB962C8B-B14F-4D97-AF65-F5344CB8AC3E}">
        <p14:creationId xmlns:p14="http://schemas.microsoft.com/office/powerpoint/2010/main" val="1007716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8DA1F-D26C-10CE-F608-21D183AC41C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4C3310B-6C72-68FD-2C25-9A8F1E5F05DF}"/>
              </a:ext>
            </a:extLst>
          </p:cNvPr>
          <p:cNvSpPr>
            <a:spLocks noGrp="1"/>
          </p:cNvSpPr>
          <p:nvPr>
            <p:ph type="sldNum" sz="quarter" idx="12"/>
          </p:nvPr>
        </p:nvSpPr>
        <p:spPr/>
        <p:txBody>
          <a:bodyPr/>
          <a:lstStyle/>
          <a:p>
            <a:fld id="{38348EF0-853B-401D-A8F2-35F7EA05162D}" type="slidenum">
              <a:rPr lang="en-US" smtClean="0"/>
              <a:t>29</a:t>
            </a:fld>
            <a:endParaRPr lang="en-US"/>
          </a:p>
        </p:txBody>
      </p:sp>
      <p:sp>
        <p:nvSpPr>
          <p:cNvPr id="5" name="TextBox 4">
            <a:extLst>
              <a:ext uri="{FF2B5EF4-FFF2-40B4-BE49-F238E27FC236}">
                <a16:creationId xmlns:a16="http://schemas.microsoft.com/office/drawing/2014/main" id="{60BAE7BC-1CBC-7D34-DF61-D36ED6E0C4FF}"/>
              </a:ext>
            </a:extLst>
          </p:cNvPr>
          <p:cNvSpPr txBox="1"/>
          <p:nvPr/>
        </p:nvSpPr>
        <p:spPr>
          <a:xfrm>
            <a:off x="1551709" y="1799649"/>
            <a:ext cx="9088582" cy="769441"/>
          </a:xfrm>
          <a:prstGeom prst="rect">
            <a:avLst/>
          </a:prstGeom>
          <a:noFill/>
        </p:spPr>
        <p:txBody>
          <a:bodyPr wrap="square">
            <a:spAutoFit/>
          </a:bodyPr>
          <a:lstStyle/>
          <a:p>
            <a:pPr algn="ctr"/>
            <a:r>
              <a:rPr lang="en-US" sz="4400">
                <a:latin typeface="Franklin Gothic Book" panose="020B0503020102020204" pitchFamily="34" charset="0"/>
                <a:ea typeface="Times New Roman"/>
                <a:cs typeface="Times New Roman"/>
                <a:sym typeface="Times New Roman"/>
              </a:rPr>
              <a:t>Questions?</a:t>
            </a:r>
            <a:endParaRPr lang="en-US" sz="4400">
              <a:latin typeface="Franklin Gothic Book" panose="020B0503020102020204" pitchFamily="34" charset="0"/>
            </a:endParaRPr>
          </a:p>
        </p:txBody>
      </p:sp>
    </p:spTree>
    <p:extLst>
      <p:ext uri="{BB962C8B-B14F-4D97-AF65-F5344CB8AC3E}">
        <p14:creationId xmlns:p14="http://schemas.microsoft.com/office/powerpoint/2010/main" val="11828531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0438CB-631E-59A8-6A92-8B4320F2E142}"/>
              </a:ext>
            </a:extLst>
          </p:cNvPr>
          <p:cNvSpPr>
            <a:spLocks noGrp="1"/>
          </p:cNvSpPr>
          <p:nvPr>
            <p:ph type="sldNum" sz="quarter" idx="12"/>
          </p:nvPr>
        </p:nvSpPr>
        <p:spPr/>
        <p:txBody>
          <a:bodyPr/>
          <a:lstStyle/>
          <a:p>
            <a:fld id="{38348EF0-853B-401D-A8F2-35F7EA05162D}" type="slidenum">
              <a:rPr lang="en-US" smtClean="0"/>
              <a:t>30</a:t>
            </a:fld>
            <a:endParaRPr lang="en-US"/>
          </a:p>
        </p:txBody>
      </p:sp>
      <p:sp>
        <p:nvSpPr>
          <p:cNvPr id="5" name="TextBox 4">
            <a:extLst>
              <a:ext uri="{FF2B5EF4-FFF2-40B4-BE49-F238E27FC236}">
                <a16:creationId xmlns:a16="http://schemas.microsoft.com/office/drawing/2014/main" id="{F1D37057-9006-1784-F0E4-4DEEE24A6DF8}"/>
              </a:ext>
            </a:extLst>
          </p:cNvPr>
          <p:cNvSpPr txBox="1"/>
          <p:nvPr/>
        </p:nvSpPr>
        <p:spPr>
          <a:xfrm>
            <a:off x="1551709" y="1799649"/>
            <a:ext cx="9088582" cy="2431435"/>
          </a:xfrm>
          <a:prstGeom prst="rect">
            <a:avLst/>
          </a:prstGeom>
          <a:noFill/>
        </p:spPr>
        <p:txBody>
          <a:bodyPr wrap="square" lIns="91440" tIns="45720" rIns="91440" bIns="45720" anchor="t">
            <a:spAutoFit/>
          </a:bodyPr>
          <a:lstStyle/>
          <a:p>
            <a:pPr algn="ctr"/>
            <a:r>
              <a:rPr lang="en-US" sz="4400" dirty="0">
                <a:latin typeface="Franklin Gothic Book"/>
                <a:ea typeface="Times New Roman"/>
                <a:cs typeface="Times New Roman"/>
                <a:sym typeface="Times New Roman"/>
              </a:rPr>
              <a:t>REQUEST FOR PROPOSAL 27-88394</a:t>
            </a:r>
            <a:br>
              <a:rPr lang="en-US" sz="3600" dirty="0">
                <a:latin typeface="Franklin Gothic Book" panose="020B0503020102020204" pitchFamily="34" charset="0"/>
                <a:ea typeface="Times New Roman"/>
                <a:cs typeface="Times New Roman"/>
              </a:rPr>
            </a:br>
            <a:r>
              <a:rPr lang="en-US" sz="3600" dirty="0">
                <a:latin typeface="Franklin Gothic Book"/>
                <a:ea typeface="Times New Roman"/>
                <a:cs typeface="Times New Roman"/>
                <a:sym typeface="Times New Roman"/>
              </a:rPr>
              <a:t>Indiana State Library E-Rate Services </a:t>
            </a:r>
            <a:endParaRPr lang="en-US" sz="3600" dirty="0">
              <a:latin typeface="Franklin Gothic Book"/>
              <a:cs typeface="Times New Roman"/>
              <a:sym typeface="Times New Roman"/>
            </a:endParaRPr>
          </a:p>
          <a:p>
            <a:pPr algn="ctr"/>
            <a:endParaRPr lang="en-US" sz="3600" dirty="0">
              <a:latin typeface="Franklin Gothic Book" panose="020B0503020102020204" pitchFamily="34" charset="0"/>
              <a:cs typeface="Times New Roman"/>
              <a:sym typeface="Times New Roman"/>
            </a:endParaRPr>
          </a:p>
          <a:p>
            <a:pPr algn="ctr"/>
            <a:r>
              <a:rPr lang="en-US" sz="3600" dirty="0">
                <a:latin typeface="Franklin Gothic Book" panose="020B0503020102020204" pitchFamily="34" charset="0"/>
                <a:cs typeface="Times New Roman"/>
                <a:sym typeface="Times New Roman"/>
              </a:rPr>
              <a:t>Daniela Cacho</a:t>
            </a:r>
            <a:endParaRPr lang="en-US" sz="4400" dirty="0">
              <a:latin typeface="Franklin Gothic Book" panose="020B0503020102020204" pitchFamily="34" charset="0"/>
            </a:endParaRPr>
          </a:p>
        </p:txBody>
      </p:sp>
    </p:spTree>
    <p:extLst>
      <p:ext uri="{BB962C8B-B14F-4D97-AF65-F5344CB8AC3E}">
        <p14:creationId xmlns:p14="http://schemas.microsoft.com/office/powerpoint/2010/main" val="22180979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C6FC4-1C2E-BB7A-5282-1D81546E5D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7DEEF9-4A85-51E2-908F-30643EE6086E}"/>
              </a:ext>
            </a:extLst>
          </p:cNvPr>
          <p:cNvSpPr>
            <a:spLocks noGrp="1"/>
          </p:cNvSpPr>
          <p:nvPr>
            <p:ph type="title"/>
          </p:nvPr>
        </p:nvSpPr>
        <p:spPr/>
        <p:txBody>
          <a:bodyPr/>
          <a:lstStyle/>
          <a:p>
            <a:r>
              <a:rPr lang="en-US"/>
              <a:t>Purpose of the RFP</a:t>
            </a:r>
          </a:p>
        </p:txBody>
      </p:sp>
      <p:sp>
        <p:nvSpPr>
          <p:cNvPr id="3" name="Content Placeholder 2">
            <a:extLst>
              <a:ext uri="{FF2B5EF4-FFF2-40B4-BE49-F238E27FC236}">
                <a16:creationId xmlns:a16="http://schemas.microsoft.com/office/drawing/2014/main" id="{D79CFEB7-7A8C-B1AB-A5D7-F500CF9CC372}"/>
              </a:ext>
            </a:extLst>
          </p:cNvPr>
          <p:cNvSpPr>
            <a:spLocks noGrp="1"/>
          </p:cNvSpPr>
          <p:nvPr>
            <p:ph idx="1"/>
          </p:nvPr>
        </p:nvSpPr>
        <p:spPr/>
        <p:txBody>
          <a:bodyPr vert="horz" lIns="91440" tIns="45720" rIns="91440" bIns="45720" rtlCol="0" anchor="t">
            <a:normAutofit/>
          </a:bodyPr>
          <a:lstStyle/>
          <a:p>
            <a:pPr marL="0" marR="0">
              <a:lnSpc>
                <a:spcPct val="115000"/>
              </a:lnSpc>
              <a:buNone/>
            </a:pPr>
            <a:r>
              <a:rPr lang="en-US" sz="2800" kern="100" dirty="0">
                <a:effectLst/>
                <a:latin typeface="Calibri" panose="020F0502020204030204" pitchFamily="34" charset="0"/>
                <a:ea typeface="Aptos" panose="020B0004020202020204" pitchFamily="34" charset="0"/>
              </a:rPr>
              <a:t>E-Rate</a:t>
            </a:r>
            <a:r>
              <a:rPr lang="en-US" sz="2800" kern="100" dirty="0">
                <a:solidFill>
                  <a:srgbClr val="EE0000"/>
                </a:solidFill>
                <a:effectLst/>
                <a:latin typeface="Calibri" panose="020F0502020204030204" pitchFamily="34" charset="0"/>
                <a:ea typeface="Aptos" panose="020B0004020202020204" pitchFamily="34" charset="0"/>
              </a:rPr>
              <a:t> </a:t>
            </a:r>
            <a:r>
              <a:rPr lang="en-US" sz="2800" kern="100" dirty="0">
                <a:effectLst/>
                <a:latin typeface="Calibri" panose="020F0502020204030204" pitchFamily="34" charset="0"/>
                <a:ea typeface="Aptos" panose="020B0004020202020204" pitchFamily="34" charset="0"/>
              </a:rPr>
              <a:t>is the discount telecommunication program available to schools and libraries from the federal government.  The Indiana State Library holds the master contract for the Indiana public library E-Rate consortium.  </a:t>
            </a:r>
            <a:endParaRPr lang="en-US" sz="2400" kern="100" dirty="0">
              <a:effectLst/>
              <a:latin typeface="Calibri" panose="020F0502020204030204" pitchFamily="34" charset="0"/>
              <a:ea typeface="Aptos" panose="020B0004020202020204" pitchFamily="34" charset="0"/>
            </a:endParaRPr>
          </a:p>
          <a:p>
            <a:pPr marL="0" marR="0">
              <a:lnSpc>
                <a:spcPct val="115000"/>
              </a:lnSpc>
              <a:buNone/>
            </a:pPr>
            <a:r>
              <a:rPr lang="en-US" sz="2800" kern="100" dirty="0">
                <a:effectLst/>
                <a:latin typeface="Calibri" panose="020F0502020204030204" pitchFamily="34" charset="0"/>
                <a:ea typeface="Aptos" panose="020B0004020202020204" pitchFamily="34" charset="0"/>
              </a:rPr>
              <a:t> </a:t>
            </a:r>
            <a:endParaRPr lang="en-US" sz="2400" kern="100" dirty="0">
              <a:effectLst/>
              <a:latin typeface="Calibri" panose="020F0502020204030204" pitchFamily="34" charset="0"/>
              <a:ea typeface="Aptos" panose="020B0004020202020204" pitchFamily="34" charset="0"/>
            </a:endParaRPr>
          </a:p>
          <a:p>
            <a:pPr marL="0" marR="0">
              <a:lnSpc>
                <a:spcPct val="115000"/>
              </a:lnSpc>
              <a:buNone/>
            </a:pPr>
            <a:r>
              <a:rPr lang="en-US" sz="2800" kern="100" dirty="0">
                <a:effectLst/>
                <a:latin typeface="Calibri" panose="020F0502020204030204" pitchFamily="34" charset="0"/>
                <a:ea typeface="Aptos" panose="020B0004020202020204" pitchFamily="34" charset="0"/>
              </a:rPr>
              <a:t>Currently,</a:t>
            </a:r>
            <a:r>
              <a:rPr lang="fr-FR" sz="2800" kern="100" dirty="0">
                <a:effectLst/>
                <a:latin typeface="Calibri" panose="020F0502020204030204" pitchFamily="34" charset="0"/>
                <a:ea typeface="Aptos" panose="020B0004020202020204" pitchFamily="34" charset="0"/>
              </a:rPr>
              <a:t> </a:t>
            </a:r>
            <a:r>
              <a:rPr lang="fr-FR" sz="2800" kern="100" dirty="0" err="1">
                <a:effectLst/>
                <a:latin typeface="Calibri" panose="020F0502020204030204" pitchFamily="34" charset="0"/>
                <a:ea typeface="Aptos" panose="020B0004020202020204" pitchFamily="34" charset="0"/>
              </a:rPr>
              <a:t>approximately</a:t>
            </a:r>
            <a:r>
              <a:rPr lang="fr-FR" sz="2800" kern="100" dirty="0">
                <a:effectLst/>
                <a:latin typeface="Calibri" panose="020F0502020204030204" pitchFamily="34" charset="0"/>
                <a:ea typeface="Aptos" panose="020B0004020202020204" pitchFamily="34" charset="0"/>
              </a:rPr>
              <a:t> 144 public Library </a:t>
            </a:r>
            <a:r>
              <a:rPr lang="en-US" sz="2800" kern="100" dirty="0">
                <a:effectLst/>
                <a:latin typeface="Calibri" panose="020F0502020204030204" pitchFamily="34" charset="0"/>
                <a:ea typeface="Aptos" panose="020B0004020202020204" pitchFamily="34" charset="0"/>
              </a:rPr>
              <a:t>systems</a:t>
            </a:r>
            <a:r>
              <a:rPr lang="fr-FR" sz="2800" kern="100" dirty="0">
                <a:effectLst/>
                <a:latin typeface="Calibri" panose="020F0502020204030204" pitchFamily="34" charset="0"/>
                <a:ea typeface="Aptos" panose="020B0004020202020204" pitchFamily="34" charset="0"/>
              </a:rPr>
              <a:t> are </a:t>
            </a:r>
            <a:r>
              <a:rPr lang="fr-FR" sz="2800" kern="100" dirty="0" err="1">
                <a:effectLst/>
                <a:latin typeface="Calibri" panose="020F0502020204030204" pitchFamily="34" charset="0"/>
                <a:ea typeface="Aptos" panose="020B0004020202020204" pitchFamily="34" charset="0"/>
              </a:rPr>
              <a:t>members</a:t>
            </a:r>
            <a:r>
              <a:rPr lang="fr-FR" sz="2800" kern="100" dirty="0">
                <a:effectLst/>
                <a:latin typeface="Calibri" panose="020F0502020204030204" pitchFamily="34" charset="0"/>
                <a:ea typeface="Aptos" panose="020B0004020202020204" pitchFamily="34" charset="0"/>
              </a:rPr>
              <a:t> of the Public Library Internet Consortium </a:t>
            </a:r>
            <a:r>
              <a:rPr lang="fr-FR" sz="2800" kern="100" dirty="0" err="1">
                <a:effectLst/>
                <a:latin typeface="Calibri" panose="020F0502020204030204" pitchFamily="34" charset="0"/>
                <a:ea typeface="Aptos" panose="020B0004020202020204" pitchFamily="34" charset="0"/>
              </a:rPr>
              <a:t>with</a:t>
            </a:r>
            <a:r>
              <a:rPr lang="fr-FR" sz="2800" kern="100" dirty="0">
                <a:effectLst/>
                <a:latin typeface="Calibri" panose="020F0502020204030204" pitchFamily="34" charset="0"/>
                <a:ea typeface="Aptos" panose="020B0004020202020204" pitchFamily="34" charset="0"/>
              </a:rPr>
              <a:t> circuits in </a:t>
            </a:r>
            <a:r>
              <a:rPr lang="fr-FR" sz="2800" kern="100" dirty="0" err="1">
                <a:effectLst/>
                <a:latin typeface="Calibri" panose="020F0502020204030204" pitchFamily="34" charset="0"/>
                <a:ea typeface="Aptos" panose="020B0004020202020204" pitchFamily="34" charset="0"/>
              </a:rPr>
              <a:t>approximately</a:t>
            </a:r>
            <a:r>
              <a:rPr lang="fr-FR" sz="2800" kern="100" dirty="0">
                <a:effectLst/>
                <a:latin typeface="Calibri" panose="020F0502020204030204" pitchFamily="34" charset="0"/>
                <a:ea typeface="Aptos" panose="020B0004020202020204" pitchFamily="34" charset="0"/>
              </a:rPr>
              <a:t> 255 locations </a:t>
            </a:r>
            <a:r>
              <a:rPr lang="fr-FR" sz="2800" kern="100" dirty="0" err="1">
                <a:effectLst/>
                <a:latin typeface="Calibri" panose="020F0502020204030204" pitchFamily="34" charset="0"/>
                <a:ea typeface="Aptos" panose="020B0004020202020204" pitchFamily="34" charset="0"/>
              </a:rPr>
              <a:t>across</a:t>
            </a:r>
            <a:r>
              <a:rPr lang="fr-FR" sz="2800" kern="100" dirty="0">
                <a:effectLst/>
                <a:latin typeface="Calibri" panose="020F0502020204030204" pitchFamily="34" charset="0"/>
                <a:ea typeface="Aptos" panose="020B0004020202020204" pitchFamily="34" charset="0"/>
              </a:rPr>
              <a:t> the state.</a:t>
            </a:r>
            <a:endParaRPr lang="en-US" sz="2400" kern="100" dirty="0">
              <a:effectLst/>
              <a:latin typeface="Calibri" panose="020F0502020204030204" pitchFamily="34" charset="0"/>
              <a:ea typeface="Aptos" panose="020B0004020202020204" pitchFamily="34" charset="0"/>
            </a:endParaRPr>
          </a:p>
        </p:txBody>
      </p:sp>
      <p:sp>
        <p:nvSpPr>
          <p:cNvPr id="4" name="Slide Number Placeholder 3">
            <a:extLst>
              <a:ext uri="{FF2B5EF4-FFF2-40B4-BE49-F238E27FC236}">
                <a16:creationId xmlns:a16="http://schemas.microsoft.com/office/drawing/2014/main" id="{3E91E815-0E7A-73E9-59E3-5CAE1EC6F5ED}"/>
              </a:ext>
            </a:extLst>
          </p:cNvPr>
          <p:cNvSpPr>
            <a:spLocks noGrp="1"/>
          </p:cNvSpPr>
          <p:nvPr>
            <p:ph type="sldNum" sz="quarter" idx="12"/>
          </p:nvPr>
        </p:nvSpPr>
        <p:spPr/>
        <p:txBody>
          <a:bodyPr/>
          <a:lstStyle/>
          <a:p>
            <a:fld id="{38348EF0-853B-401D-A8F2-35F7EA05162D}" type="slidenum">
              <a:rPr lang="en-US" smtClean="0"/>
              <a:t>31</a:t>
            </a:fld>
            <a:endParaRPr lang="en-US"/>
          </a:p>
        </p:txBody>
      </p:sp>
    </p:spTree>
    <p:extLst>
      <p:ext uri="{BB962C8B-B14F-4D97-AF65-F5344CB8AC3E}">
        <p14:creationId xmlns:p14="http://schemas.microsoft.com/office/powerpoint/2010/main" val="1301313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D5762-F7A2-CD8A-3ED6-B5FE96F48A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A74AD8-182D-8172-E94D-85EC4A7FE6F9}"/>
              </a:ext>
            </a:extLst>
          </p:cNvPr>
          <p:cNvSpPr>
            <a:spLocks noGrp="1"/>
          </p:cNvSpPr>
          <p:nvPr>
            <p:ph type="title"/>
          </p:nvPr>
        </p:nvSpPr>
        <p:spPr>
          <a:xfrm>
            <a:off x="187960" y="-92075"/>
            <a:ext cx="10515600" cy="1325563"/>
          </a:xfrm>
        </p:spPr>
        <p:txBody>
          <a:bodyPr/>
          <a:lstStyle/>
          <a:p>
            <a:r>
              <a:rPr lang="en-US"/>
              <a:t>Scope of Work</a:t>
            </a:r>
          </a:p>
        </p:txBody>
      </p:sp>
      <p:sp>
        <p:nvSpPr>
          <p:cNvPr id="3" name="Content Placeholder 2">
            <a:extLst>
              <a:ext uri="{FF2B5EF4-FFF2-40B4-BE49-F238E27FC236}">
                <a16:creationId xmlns:a16="http://schemas.microsoft.com/office/drawing/2014/main" id="{7A0FBB86-48E0-F6E4-EC7D-38427C5BA3E6}"/>
              </a:ext>
            </a:extLst>
          </p:cNvPr>
          <p:cNvSpPr>
            <a:spLocks noGrp="1"/>
          </p:cNvSpPr>
          <p:nvPr>
            <p:ph idx="1"/>
          </p:nvPr>
        </p:nvSpPr>
        <p:spPr>
          <a:xfrm>
            <a:off x="84885" y="957990"/>
            <a:ext cx="11133721" cy="5533933"/>
          </a:xfrm>
        </p:spPr>
        <p:txBody>
          <a:bodyPr vert="horz" lIns="91440" tIns="45720" rIns="91440" bIns="45720" rtlCol="0" anchor="t">
            <a:normAutofit fontScale="92500"/>
          </a:bodyPr>
          <a:lstStyle/>
          <a:p>
            <a:pPr marL="0" indent="0">
              <a:buNone/>
            </a:pPr>
            <a:r>
              <a:rPr lang="en-US" sz="1800">
                <a:latin typeface="Franklin Gothic Book"/>
                <a:ea typeface="Arial" panose="020B0604020202020204" pitchFamily="34" charset="0"/>
              </a:rPr>
              <a:t>The FSSA PSO utilizes custom, agency specific training modules to comply with privacy and security standards for CMS ARC_AMPE, the Social Security Administration, HIPAA, State and FSSA policies and procedures, and numerous Federal requirements under 45 CFR §164.530 (b)(1-2).</a:t>
            </a:r>
            <a:endParaRPr lang="en-US"/>
          </a:p>
          <a:p>
            <a:pPr>
              <a:buNone/>
            </a:pPr>
            <a:r>
              <a:rPr lang="en-US" sz="1800">
                <a:latin typeface="Franklin Gothic Book"/>
                <a:ea typeface="Arial" panose="020B0604020202020204" pitchFamily="34" charset="0"/>
              </a:rPr>
              <a:t>The DFR utilizes custom, division specific modules to train staff on services provided by DFR to qualifying Hoosiers.  </a:t>
            </a:r>
          </a:p>
          <a:p>
            <a:pPr>
              <a:buNone/>
            </a:pPr>
            <a:r>
              <a:rPr lang="en-US" sz="1800" b="1">
                <a:latin typeface="Franklin Gothic Book"/>
                <a:ea typeface="Arial" panose="020B0604020202020204" pitchFamily="34" charset="0"/>
              </a:rPr>
              <a:t>Objectives</a:t>
            </a:r>
            <a:r>
              <a:rPr lang="en-US" sz="1800">
                <a:latin typeface="Franklin Gothic Book"/>
                <a:ea typeface="Arial" panose="020B0604020202020204" pitchFamily="34" charset="0"/>
              </a:rPr>
              <a:t>:</a:t>
            </a:r>
          </a:p>
          <a:p>
            <a:pPr>
              <a:buFont typeface="Arial"/>
              <a:buChar char="•"/>
            </a:pPr>
            <a:r>
              <a:rPr lang="en-US" sz="1800">
                <a:latin typeface="Franklin Gothic Book"/>
                <a:ea typeface="Arial" panose="020B0604020202020204" pitchFamily="34" charset="0"/>
              </a:rPr>
              <a:t>Procure a solution that provides a user friendly interface for management staff and trainees. Ensure the tool can easily load FSSA developed training modules and retain all historical training modules from the current solution. </a:t>
            </a:r>
          </a:p>
          <a:p>
            <a:pPr>
              <a:buFont typeface="Arial"/>
              <a:buChar char="•"/>
            </a:pPr>
            <a:r>
              <a:rPr lang="en-US" sz="1800">
                <a:latin typeface="Franklin Gothic Book"/>
                <a:ea typeface="Arial" panose="020B0604020202020204" pitchFamily="34" charset="0"/>
              </a:rPr>
              <a:t>Provide quick access to audit logs for management to prove user training compliance and completion.</a:t>
            </a:r>
          </a:p>
          <a:p>
            <a:pPr>
              <a:buFont typeface="Arial"/>
              <a:buChar char="•"/>
            </a:pPr>
            <a:r>
              <a:rPr lang="en-US" sz="1800">
                <a:latin typeface="Franklin Gothic Book"/>
                <a:ea typeface="Arial" panose="020B0604020202020204" pitchFamily="34" charset="0"/>
              </a:rPr>
              <a:t>Ensure seamless retention of historical user training records with the ability to audit in real time, and robust reporting. </a:t>
            </a:r>
          </a:p>
          <a:p>
            <a:pPr marL="0" indent="0">
              <a:spcBef>
                <a:spcPts val="0"/>
              </a:spcBef>
              <a:buNone/>
            </a:pPr>
            <a:endParaRPr lang="en-US" sz="1800">
              <a:effectLst/>
              <a:latin typeface="Franklin Gothic Book"/>
              <a:ea typeface="Arial" panose="020B0604020202020204" pitchFamily="34" charset="0"/>
            </a:endParaRPr>
          </a:p>
          <a:p>
            <a:pPr marL="0" indent="0">
              <a:buNone/>
            </a:pPr>
            <a:r>
              <a:rPr lang="en-US" sz="1800">
                <a:latin typeface="Franklin Gothic Book"/>
                <a:ea typeface="Arial" panose="020B0604020202020204" pitchFamily="34" charset="0"/>
              </a:rPr>
              <a:t>The current e-learning management system is an out of the box solution, that allows FSSA to load FSSA created training modules into the tool. Learning paths are used to set educational milestones for users. The current solution includes built-in analytics to track course status and completion. It allows for verifying compliance, scheduling reports, and has a searchable, cloneable, fully customizable system reports. FSSA can keep track of license usage, onboarding progress, exam scores, phishing click-through and report rates. The current solution also provides a Security Awareness training package, containing curated ready to use training modules.   </a:t>
            </a:r>
          </a:p>
          <a:p>
            <a:pPr marL="0" indent="0">
              <a:buNone/>
            </a:pPr>
            <a:r>
              <a:rPr lang="en-US" sz="1800">
                <a:latin typeface="Franklin Gothic Book"/>
                <a:ea typeface="Arial" panose="020B0604020202020204" pitchFamily="34" charset="0"/>
              </a:rPr>
              <a:t>The current system is intuitive and easy to use, with little engagement with the vendor outside of helpdesk support. FSSA staff creates training modules, loads modules into the solution, and enrolls users.</a:t>
            </a:r>
          </a:p>
          <a:p>
            <a:pPr marL="0" indent="0">
              <a:spcBef>
                <a:spcPts val="0"/>
              </a:spcBef>
              <a:buNone/>
            </a:pPr>
            <a:endParaRPr lang="en-US" sz="1800">
              <a:latin typeface="Franklin Gothic Book"/>
              <a:ea typeface="Arial" panose="020B0604020202020204" pitchFamily="34" charset="0"/>
            </a:endParaRPr>
          </a:p>
        </p:txBody>
      </p:sp>
      <p:sp>
        <p:nvSpPr>
          <p:cNvPr id="4" name="Slide Number Placeholder 3">
            <a:extLst>
              <a:ext uri="{FF2B5EF4-FFF2-40B4-BE49-F238E27FC236}">
                <a16:creationId xmlns:a16="http://schemas.microsoft.com/office/drawing/2014/main" id="{015E16CC-CCEB-FF41-593C-0E1C04162D2F}"/>
              </a:ext>
            </a:extLst>
          </p:cNvPr>
          <p:cNvSpPr>
            <a:spLocks noGrp="1"/>
          </p:cNvSpPr>
          <p:nvPr>
            <p:ph type="sldNum" sz="quarter" idx="12"/>
          </p:nvPr>
        </p:nvSpPr>
        <p:spPr/>
        <p:txBody>
          <a:bodyPr/>
          <a:lstStyle/>
          <a:p>
            <a:fld id="{38348EF0-853B-401D-A8F2-35F7EA05162D}" type="slidenum">
              <a:rPr lang="en-US" smtClean="0"/>
              <a:t>32</a:t>
            </a:fld>
            <a:endParaRPr lang="en-US"/>
          </a:p>
        </p:txBody>
      </p:sp>
    </p:spTree>
    <p:extLst>
      <p:ext uri="{BB962C8B-B14F-4D97-AF65-F5344CB8AC3E}">
        <p14:creationId xmlns:p14="http://schemas.microsoft.com/office/powerpoint/2010/main" val="809310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80ED3-4C66-370B-8D6F-AB81BA9AAA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FE6440-8C5A-BC16-F71B-C25C0532F562}"/>
              </a:ext>
            </a:extLst>
          </p:cNvPr>
          <p:cNvSpPr>
            <a:spLocks noGrp="1"/>
          </p:cNvSpPr>
          <p:nvPr>
            <p:ph type="title"/>
          </p:nvPr>
        </p:nvSpPr>
        <p:spPr>
          <a:xfrm>
            <a:off x="76200" y="-244475"/>
            <a:ext cx="10515600" cy="1325563"/>
          </a:xfrm>
        </p:spPr>
        <p:txBody>
          <a:bodyPr/>
          <a:lstStyle/>
          <a:p>
            <a:r>
              <a:rPr lang="en-US" dirty="0"/>
              <a:t>Scope of Work</a:t>
            </a:r>
          </a:p>
        </p:txBody>
      </p:sp>
      <p:sp>
        <p:nvSpPr>
          <p:cNvPr id="3" name="Content Placeholder 2">
            <a:extLst>
              <a:ext uri="{FF2B5EF4-FFF2-40B4-BE49-F238E27FC236}">
                <a16:creationId xmlns:a16="http://schemas.microsoft.com/office/drawing/2014/main" id="{45F38F9E-64D5-E04E-ED9E-3614C50512FE}"/>
              </a:ext>
            </a:extLst>
          </p:cNvPr>
          <p:cNvSpPr>
            <a:spLocks noGrp="1"/>
          </p:cNvSpPr>
          <p:nvPr>
            <p:ph idx="1"/>
          </p:nvPr>
        </p:nvSpPr>
        <p:spPr>
          <a:xfrm>
            <a:off x="74725" y="785271"/>
            <a:ext cx="12037961" cy="4870094"/>
          </a:xfrm>
        </p:spPr>
        <p:txBody>
          <a:bodyPr vert="horz" lIns="91440" tIns="45720" rIns="91440" bIns="45720" rtlCol="0" anchor="t">
            <a:noAutofit/>
          </a:bodyPr>
          <a:lstStyle/>
          <a:p>
            <a:pPr marL="0" marR="0">
              <a:lnSpc>
                <a:spcPct val="115000"/>
              </a:lnSpc>
              <a:buNone/>
            </a:pPr>
            <a:r>
              <a:rPr lang="en-US" sz="1200" kern="100" dirty="0">
                <a:effectLst/>
                <a:ea typeface="Aptos" panose="020B0004020202020204" pitchFamily="34" charset="0"/>
              </a:rPr>
              <a:t>The purpose of this solicitation is to select a respondent that can satisfy the State’s need for Internet access and WAN Connectivity Services to Public Library Internet Consortium members.  It is the intent of the Indiana State Library (“ISL”) to contract with a respondent that provides quality Internet access and WAN Connectivity Services for public libraries.</a:t>
            </a:r>
            <a:endParaRPr lang="en-US" sz="900" kern="100" dirty="0">
              <a:latin typeface="Arial" panose="020B0604020202020204" pitchFamily="34" charset="0"/>
              <a:ea typeface="Aptos" panose="020B0004020202020204" pitchFamily="34" charset="0"/>
            </a:endParaRPr>
          </a:p>
          <a:p>
            <a:pPr marL="0" marR="0">
              <a:lnSpc>
                <a:spcPct val="115000"/>
              </a:lnSpc>
              <a:buNone/>
            </a:pPr>
            <a:r>
              <a:rPr lang="en-US" sz="1400" kern="100" dirty="0"/>
              <a:t>SOW: </a:t>
            </a:r>
          </a:p>
          <a:p>
            <a:pPr marL="0" marR="0">
              <a:lnSpc>
                <a:spcPct val="115000"/>
              </a:lnSpc>
              <a:buNone/>
            </a:pPr>
            <a:r>
              <a:rPr lang="en-US" sz="1400" kern="100" dirty="0">
                <a:effectLst/>
                <a:latin typeface="Calibri" panose="020F0502020204030204" pitchFamily="34" charset="0"/>
                <a:ea typeface="Aptos" panose="020B0004020202020204" pitchFamily="34" charset="0"/>
              </a:rPr>
              <a:t>The service must include all customer premises equipment (included but not limited to router (updated as needed at no charge to the library), switches, and circuit terminations).  A Service Level Agreement (SLA) must include customer support that will be available 24 hours a day, 7 days a week, 365 days a year. Customer support shall be offered via a toll-free phone number, email, live chat, site visits, and through an online ticketing system/help desk with dedicated network support.  The service must include training on the equipment for each library and 24 hours a day, 7 days a week, 365 days a year network monitoring.  The SLA must have a guaranteed QOS with a 99.99% network availability for each circuit.  The network should provide commitments to frame/packet loss, network latency, and jitter.  Additional features, such as resiliency or DDoS protection should also be described.  The service should provide reporting tools that should be easy to use. Support must provide annual consulting with libraries to review and analyze bandwidth usage and a dedicated Account Services Manager who will identify and understand the library’s needs, will participate in the technology-planning process, as appropriate, and ensure current and future requirements are met.  Support shall include consulting regarding E-Rate deadlines and rule changes and shall include assistance with E-Rate forms, Program Integrity Assurance questions, and appeals.  This includes post contract forms, and vendors shall not be a part of any competitive bidding processes beyond supplying bids.</a:t>
            </a:r>
            <a:endParaRPr lang="en-US" sz="1200" kern="100" dirty="0">
              <a:effectLst/>
              <a:latin typeface="Calibri" panose="020F0502020204030204" pitchFamily="34" charset="0"/>
              <a:ea typeface="Aptos" panose="020B0004020202020204" pitchFamily="34" charset="0"/>
            </a:endParaRPr>
          </a:p>
          <a:p>
            <a:pPr marL="0" marR="0">
              <a:lnSpc>
                <a:spcPct val="115000"/>
              </a:lnSpc>
              <a:buNone/>
            </a:pPr>
            <a:r>
              <a:rPr lang="en-US" sz="1400" kern="100" dirty="0">
                <a:effectLst/>
                <a:latin typeface="Calibri" panose="020F0502020204030204" pitchFamily="34" charset="0"/>
                <a:ea typeface="Aptos" panose="020B0004020202020204" pitchFamily="34" charset="0"/>
              </a:rPr>
              <a:t>Vendor must be able to provide service statewide to all public libraries. Where fiber circuits exist, the vendor must be able to continue that technology. Where current network Quality of Service technology exists, the vendor must demonstrate ability to continue that technology.    In the event that the consortium's current IP addresses must be changed as the result of this RFP, the vendor will provide separate pricing to make any necessary on-site configuration changes to customer owned equipment.  </a:t>
            </a:r>
            <a:endParaRPr lang="en-US" sz="1200" kern="100" dirty="0">
              <a:effectLst/>
              <a:latin typeface="Calibri" panose="020F0502020204030204" pitchFamily="34" charset="0"/>
              <a:ea typeface="Aptos" panose="020B0004020202020204" pitchFamily="34" charset="0"/>
            </a:endParaRPr>
          </a:p>
        </p:txBody>
      </p:sp>
      <p:sp>
        <p:nvSpPr>
          <p:cNvPr id="4" name="Slide Number Placeholder 3">
            <a:extLst>
              <a:ext uri="{FF2B5EF4-FFF2-40B4-BE49-F238E27FC236}">
                <a16:creationId xmlns:a16="http://schemas.microsoft.com/office/drawing/2014/main" id="{63208D62-50FE-1981-BD23-4B11C5AB4D74}"/>
              </a:ext>
            </a:extLst>
          </p:cNvPr>
          <p:cNvSpPr>
            <a:spLocks noGrp="1"/>
          </p:cNvSpPr>
          <p:nvPr>
            <p:ph type="sldNum" sz="quarter" idx="12"/>
          </p:nvPr>
        </p:nvSpPr>
        <p:spPr/>
        <p:txBody>
          <a:bodyPr/>
          <a:lstStyle/>
          <a:p>
            <a:fld id="{38348EF0-853B-401D-A8F2-35F7EA05162D}" type="slidenum">
              <a:rPr lang="en-US" smtClean="0"/>
              <a:t>33</a:t>
            </a:fld>
            <a:endParaRPr lang="en-US"/>
          </a:p>
        </p:txBody>
      </p:sp>
    </p:spTree>
    <p:extLst>
      <p:ext uri="{BB962C8B-B14F-4D97-AF65-F5344CB8AC3E}">
        <p14:creationId xmlns:p14="http://schemas.microsoft.com/office/powerpoint/2010/main" val="3623663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91FA3-6526-A252-1066-51FAC85A3C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3A5FA8-2CC1-C472-F5F0-DF0BC0289B37}"/>
              </a:ext>
            </a:extLst>
          </p:cNvPr>
          <p:cNvSpPr>
            <a:spLocks noGrp="1"/>
          </p:cNvSpPr>
          <p:nvPr>
            <p:ph type="title"/>
          </p:nvPr>
        </p:nvSpPr>
        <p:spPr/>
        <p:txBody>
          <a:bodyPr/>
          <a:lstStyle/>
          <a:p>
            <a:r>
              <a:rPr lang="en-US"/>
              <a:t>Term</a:t>
            </a:r>
          </a:p>
        </p:txBody>
      </p:sp>
      <p:sp>
        <p:nvSpPr>
          <p:cNvPr id="3" name="Content Placeholder 2">
            <a:extLst>
              <a:ext uri="{FF2B5EF4-FFF2-40B4-BE49-F238E27FC236}">
                <a16:creationId xmlns:a16="http://schemas.microsoft.com/office/drawing/2014/main" id="{962A7BF3-94C1-AAA3-5DE1-F5453A9E5D63}"/>
              </a:ext>
            </a:extLst>
          </p:cNvPr>
          <p:cNvSpPr>
            <a:spLocks noGrp="1"/>
          </p:cNvSpPr>
          <p:nvPr>
            <p:ph idx="1"/>
          </p:nvPr>
        </p:nvSpPr>
        <p:spPr/>
        <p:txBody>
          <a:bodyPr vert="horz" lIns="91440" tIns="45720" rIns="91440" bIns="45720" rtlCol="0" anchor="t">
            <a:normAutofit/>
          </a:bodyPr>
          <a:lstStyle/>
          <a:p>
            <a:r>
              <a:rPr lang="en-US" sz="2400" dirty="0">
                <a:latin typeface="Franklin Gothic Book"/>
                <a:ea typeface="Calibri"/>
                <a:cs typeface="Calibri"/>
              </a:rPr>
              <a:t>The term of the contract shall be for a period of four (4) years from the date of contract execution. There may be zero (0) year renewal for a total of four (4) years at the State’s option.</a:t>
            </a:r>
          </a:p>
        </p:txBody>
      </p:sp>
      <p:sp>
        <p:nvSpPr>
          <p:cNvPr id="4" name="Slide Number Placeholder 3">
            <a:extLst>
              <a:ext uri="{FF2B5EF4-FFF2-40B4-BE49-F238E27FC236}">
                <a16:creationId xmlns:a16="http://schemas.microsoft.com/office/drawing/2014/main" id="{CF92E5DA-53E5-AF48-9714-278F8A6CC4B6}"/>
              </a:ext>
            </a:extLst>
          </p:cNvPr>
          <p:cNvSpPr>
            <a:spLocks noGrp="1"/>
          </p:cNvSpPr>
          <p:nvPr>
            <p:ph type="sldNum" sz="quarter" idx="12"/>
          </p:nvPr>
        </p:nvSpPr>
        <p:spPr/>
        <p:txBody>
          <a:bodyPr/>
          <a:lstStyle/>
          <a:p>
            <a:fld id="{38348EF0-853B-401D-A8F2-35F7EA05162D}" type="slidenum">
              <a:rPr lang="en-US" smtClean="0"/>
              <a:t>34</a:t>
            </a:fld>
            <a:endParaRPr lang="en-US"/>
          </a:p>
        </p:txBody>
      </p:sp>
    </p:spTree>
    <p:extLst>
      <p:ext uri="{BB962C8B-B14F-4D97-AF65-F5344CB8AC3E}">
        <p14:creationId xmlns:p14="http://schemas.microsoft.com/office/powerpoint/2010/main" val="39123754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BFC6E-630B-9244-F45D-6CFC8E4D6A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792DE-6BCB-B413-EF51-35161F5B5EC2}"/>
              </a:ext>
            </a:extLst>
          </p:cNvPr>
          <p:cNvSpPr>
            <a:spLocks noGrp="1"/>
          </p:cNvSpPr>
          <p:nvPr>
            <p:ph type="title"/>
          </p:nvPr>
        </p:nvSpPr>
        <p:spPr/>
        <p:txBody>
          <a:bodyPr/>
          <a:lstStyle/>
          <a:p>
            <a:r>
              <a:rPr lang="en-US"/>
              <a:t>Key Dates</a:t>
            </a:r>
          </a:p>
        </p:txBody>
      </p:sp>
      <p:sp>
        <p:nvSpPr>
          <p:cNvPr id="4" name="Slide Number Placeholder 3">
            <a:extLst>
              <a:ext uri="{FF2B5EF4-FFF2-40B4-BE49-F238E27FC236}">
                <a16:creationId xmlns:a16="http://schemas.microsoft.com/office/drawing/2014/main" id="{B86786C3-1880-8C22-AC34-71D562BEE2F7}"/>
              </a:ext>
            </a:extLst>
          </p:cNvPr>
          <p:cNvSpPr>
            <a:spLocks noGrp="1"/>
          </p:cNvSpPr>
          <p:nvPr>
            <p:ph type="sldNum" sz="quarter" idx="12"/>
          </p:nvPr>
        </p:nvSpPr>
        <p:spPr/>
        <p:txBody>
          <a:bodyPr/>
          <a:lstStyle/>
          <a:p>
            <a:fld id="{38348EF0-853B-401D-A8F2-35F7EA05162D}" type="slidenum">
              <a:rPr lang="en-US" smtClean="0"/>
              <a:t>35</a:t>
            </a:fld>
            <a:endParaRPr lang="en-US"/>
          </a:p>
        </p:txBody>
      </p:sp>
      <p:pic>
        <p:nvPicPr>
          <p:cNvPr id="5" name="Picture 4">
            <a:extLst>
              <a:ext uri="{FF2B5EF4-FFF2-40B4-BE49-F238E27FC236}">
                <a16:creationId xmlns:a16="http://schemas.microsoft.com/office/drawing/2014/main" id="{E501A6D7-11A9-33C9-EF8D-C932FF40E553}"/>
              </a:ext>
            </a:extLst>
          </p:cNvPr>
          <p:cNvPicPr>
            <a:picLocks noChangeAspect="1"/>
          </p:cNvPicPr>
          <p:nvPr/>
        </p:nvPicPr>
        <p:blipFill>
          <a:blip r:embed="rId2"/>
          <a:stretch>
            <a:fillRect/>
          </a:stretch>
        </p:blipFill>
        <p:spPr>
          <a:xfrm>
            <a:off x="3812100" y="706125"/>
            <a:ext cx="5987882" cy="5897431"/>
          </a:xfrm>
          <a:prstGeom prst="rect">
            <a:avLst/>
          </a:prstGeom>
        </p:spPr>
      </p:pic>
      <p:sp>
        <p:nvSpPr>
          <p:cNvPr id="7" name="TextBox 6">
            <a:extLst>
              <a:ext uri="{FF2B5EF4-FFF2-40B4-BE49-F238E27FC236}">
                <a16:creationId xmlns:a16="http://schemas.microsoft.com/office/drawing/2014/main" id="{4D445BB5-F450-9426-C5DD-EA11593B8E0F}"/>
              </a:ext>
            </a:extLst>
          </p:cNvPr>
          <p:cNvSpPr txBox="1"/>
          <p:nvPr/>
        </p:nvSpPr>
        <p:spPr>
          <a:xfrm>
            <a:off x="735496" y="2097157"/>
            <a:ext cx="1656522" cy="1200329"/>
          </a:xfrm>
          <a:prstGeom prst="rect">
            <a:avLst/>
          </a:prstGeom>
          <a:noFill/>
        </p:spPr>
        <p:txBody>
          <a:bodyPr wrap="square" rtlCol="0">
            <a:spAutoFit/>
          </a:bodyPr>
          <a:lstStyle/>
          <a:p>
            <a:r>
              <a:rPr lang="en-US" dirty="0"/>
              <a:t>Please go to Room 2 for the Pre-Proposal Conference </a:t>
            </a:r>
          </a:p>
        </p:txBody>
      </p:sp>
    </p:spTree>
    <p:extLst>
      <p:ext uri="{BB962C8B-B14F-4D97-AF65-F5344CB8AC3E}">
        <p14:creationId xmlns:p14="http://schemas.microsoft.com/office/powerpoint/2010/main" val="29948300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ACCEF-D587-C065-B67F-EEF49C3CB4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F49507-5852-38DB-F3AC-06A4128D0F40}"/>
              </a:ext>
            </a:extLst>
          </p:cNvPr>
          <p:cNvSpPr>
            <a:spLocks noGrp="1"/>
          </p:cNvSpPr>
          <p:nvPr>
            <p:ph type="title"/>
          </p:nvPr>
        </p:nvSpPr>
        <p:spPr/>
        <p:txBody>
          <a:bodyPr/>
          <a:lstStyle/>
          <a:p>
            <a:r>
              <a:rPr lang="en-US"/>
              <a:t>Evaluation Criteria</a:t>
            </a:r>
          </a:p>
        </p:txBody>
      </p:sp>
      <p:sp>
        <p:nvSpPr>
          <p:cNvPr id="4" name="Slide Number Placeholder 3">
            <a:extLst>
              <a:ext uri="{FF2B5EF4-FFF2-40B4-BE49-F238E27FC236}">
                <a16:creationId xmlns:a16="http://schemas.microsoft.com/office/drawing/2014/main" id="{EB4036C6-5B77-A47B-0852-5A862AA36E49}"/>
              </a:ext>
            </a:extLst>
          </p:cNvPr>
          <p:cNvSpPr>
            <a:spLocks noGrp="1"/>
          </p:cNvSpPr>
          <p:nvPr>
            <p:ph type="sldNum" sz="quarter" idx="12"/>
          </p:nvPr>
        </p:nvSpPr>
        <p:spPr/>
        <p:txBody>
          <a:bodyPr/>
          <a:lstStyle/>
          <a:p>
            <a:fld id="{38348EF0-853B-401D-A8F2-35F7EA05162D}" type="slidenum">
              <a:rPr lang="en-US" smtClean="0"/>
              <a:t>36</a:t>
            </a:fld>
            <a:endParaRPr lang="en-US"/>
          </a:p>
        </p:txBody>
      </p:sp>
      <p:graphicFrame>
        <p:nvGraphicFramePr>
          <p:cNvPr id="3" name="Google Shape;212;p17">
            <a:extLst>
              <a:ext uri="{FF2B5EF4-FFF2-40B4-BE49-F238E27FC236}">
                <a16:creationId xmlns:a16="http://schemas.microsoft.com/office/drawing/2014/main" id="{5627B43D-E2C1-4ED4-ADD8-03909AB7E1BA}"/>
              </a:ext>
            </a:extLst>
          </p:cNvPr>
          <p:cNvGraphicFramePr/>
          <p:nvPr>
            <p:extLst>
              <p:ext uri="{D42A27DB-BD31-4B8C-83A1-F6EECF244321}">
                <p14:modId xmlns:p14="http://schemas.microsoft.com/office/powerpoint/2010/main" val="3454941071"/>
              </p:ext>
            </p:extLst>
          </p:nvPr>
        </p:nvGraphicFramePr>
        <p:xfrm>
          <a:off x="1292975" y="2138669"/>
          <a:ext cx="9182868" cy="2708850"/>
        </p:xfrm>
        <a:graphic>
          <a:graphicData uri="http://schemas.openxmlformats.org/drawingml/2006/table">
            <a:tbl>
              <a:tblPr firstRow="1" bandRow="1">
                <a:noFill/>
              </a:tblPr>
              <a:tblGrid>
                <a:gridCol w="5321250">
                  <a:extLst>
                    <a:ext uri="{9D8B030D-6E8A-4147-A177-3AD203B41FA5}">
                      <a16:colId xmlns:a16="http://schemas.microsoft.com/office/drawing/2014/main" val="20000"/>
                    </a:ext>
                  </a:extLst>
                </a:gridCol>
                <a:gridCol w="3861618">
                  <a:extLst>
                    <a:ext uri="{9D8B030D-6E8A-4147-A177-3AD203B41FA5}">
                      <a16:colId xmlns:a16="http://schemas.microsoft.com/office/drawing/2014/main" val="20001"/>
                    </a:ext>
                  </a:extLst>
                </a:gridCol>
              </a:tblGrid>
              <a:tr h="324225">
                <a:tc>
                  <a:txBody>
                    <a:bodyPr/>
                    <a:lstStyle/>
                    <a:p>
                      <a:pPr marL="0" marR="0" lvl="0" indent="0" algn="ctr" rtl="0">
                        <a:spcBef>
                          <a:spcPts val="0"/>
                        </a:spcBef>
                        <a:spcAft>
                          <a:spcPts val="0"/>
                        </a:spcAft>
                        <a:buNone/>
                      </a:pPr>
                      <a:r>
                        <a:rPr lang="en-US" sz="1500" b="1" u="none" strike="noStrike" cap="none">
                          <a:solidFill>
                            <a:schemeClr val="tx1"/>
                          </a:solidFill>
                          <a:latin typeface="Times New Roman"/>
                          <a:ea typeface="Times New Roman"/>
                          <a:cs typeface="Times New Roman"/>
                          <a:sym typeface="Times New Roman"/>
                        </a:rPr>
                        <a:t>Criteria</a:t>
                      </a:r>
                      <a:endParaRPr>
                        <a:solidFill>
                          <a:schemeClr val="tx1"/>
                        </a:solidFill>
                      </a:endParaRPr>
                    </a:p>
                  </a:txBody>
                  <a:tcPr marL="44825" marR="44825" marT="44825" marB="448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65000"/>
                        <a:lumOff val="35000"/>
                      </a:schemeClr>
                    </a:solidFill>
                  </a:tcPr>
                </a:tc>
                <a:tc>
                  <a:txBody>
                    <a:bodyPr/>
                    <a:lstStyle/>
                    <a:p>
                      <a:pPr marL="0" marR="0" lvl="0" indent="0" algn="ctr" rtl="0">
                        <a:spcBef>
                          <a:spcPts val="0"/>
                        </a:spcBef>
                        <a:spcAft>
                          <a:spcPts val="0"/>
                        </a:spcAft>
                        <a:buNone/>
                      </a:pPr>
                      <a:r>
                        <a:rPr lang="en-US" sz="1500" b="1" u="none" strike="noStrike" cap="none">
                          <a:solidFill>
                            <a:schemeClr val="tx1"/>
                          </a:solidFill>
                          <a:latin typeface="Times New Roman"/>
                          <a:ea typeface="Times New Roman"/>
                          <a:cs typeface="Times New Roman"/>
                          <a:sym typeface="Times New Roman"/>
                        </a:rPr>
                        <a:t>Points</a:t>
                      </a:r>
                      <a:endParaRPr>
                        <a:solidFill>
                          <a:schemeClr val="tx1"/>
                        </a:solidFill>
                      </a:endParaRPr>
                    </a:p>
                  </a:txBody>
                  <a:tcPr marL="44825" marR="44825" marT="44825" marB="448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65000"/>
                        <a:lumOff val="35000"/>
                      </a:schemeClr>
                    </a:solidFill>
                  </a:tcPr>
                </a:tc>
                <a:extLst>
                  <a:ext uri="{0D108BD9-81ED-4DB2-BD59-A6C34878D82A}">
                    <a16:rowId xmlns:a16="http://schemas.microsoft.com/office/drawing/2014/main" val="10000"/>
                  </a:ext>
                </a:extLst>
              </a:tr>
              <a:tr h="324225">
                <a:tc>
                  <a:txBody>
                    <a:bodyPr/>
                    <a:lstStyle/>
                    <a:p>
                      <a:pPr marL="457200" marR="0" lvl="0" indent="-323850" algn="l" rtl="0">
                        <a:spcBef>
                          <a:spcPts val="0"/>
                        </a:spcBef>
                        <a:spcAft>
                          <a:spcPts val="0"/>
                        </a:spcAft>
                        <a:buClr>
                          <a:srgbClr val="101D49"/>
                        </a:buClr>
                        <a:buSzPts val="1500"/>
                        <a:buFont typeface="Times New Roman"/>
                        <a:buAutoNum type="arabicPeriod"/>
                      </a:pPr>
                      <a:r>
                        <a:rPr lang="en-US" sz="1500" b="1" u="none" strike="noStrike" cap="none" dirty="0">
                          <a:solidFill>
                            <a:schemeClr val="bg1"/>
                          </a:solidFill>
                          <a:latin typeface="Times New Roman"/>
                          <a:ea typeface="Times New Roman"/>
                          <a:cs typeface="Times New Roman"/>
                          <a:sym typeface="Times New Roman"/>
                        </a:rPr>
                        <a:t>Adherence to Mandatory Requirements</a:t>
                      </a:r>
                      <a:endParaRPr sz="1500" b="1" u="none" strike="noStrike" cap="none" dirty="0">
                        <a:solidFill>
                          <a:schemeClr val="bg1"/>
                        </a:solidFill>
                        <a:latin typeface="Times New Roman"/>
                        <a:ea typeface="Times New Roman"/>
                        <a:cs typeface="Times New Roman"/>
                        <a:sym typeface="Times New Roman"/>
                      </a:endParaRPr>
                    </a:p>
                  </a:txBody>
                  <a:tcPr marL="44825" marR="44825" marT="44825" marB="448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1"/>
                    </a:solidFill>
                  </a:tcPr>
                </a:tc>
                <a:tc>
                  <a:txBody>
                    <a:bodyPr/>
                    <a:lstStyle/>
                    <a:p>
                      <a:pPr marL="0" marR="0" lvl="0" indent="0" algn="ctr" rtl="0">
                        <a:spcBef>
                          <a:spcPts val="0"/>
                        </a:spcBef>
                        <a:spcAft>
                          <a:spcPts val="0"/>
                        </a:spcAft>
                        <a:buNone/>
                      </a:pPr>
                      <a:r>
                        <a:rPr lang="en-US" sz="1500" b="1" u="none" strike="noStrike" cap="none">
                          <a:solidFill>
                            <a:schemeClr val="bg1"/>
                          </a:solidFill>
                          <a:latin typeface="Times New Roman"/>
                          <a:ea typeface="Times New Roman"/>
                          <a:cs typeface="Times New Roman"/>
                          <a:sym typeface="Times New Roman"/>
                        </a:rPr>
                        <a:t>Pass/Fail</a:t>
                      </a:r>
                      <a:endParaRPr>
                        <a:solidFill>
                          <a:schemeClr val="bg1"/>
                        </a:solidFill>
                      </a:endParaRPr>
                    </a:p>
                  </a:txBody>
                  <a:tcPr marL="44825" marR="44825" marT="44825" marB="448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1"/>
                    </a:solidFill>
                  </a:tcPr>
                </a:tc>
                <a:extLst>
                  <a:ext uri="{0D108BD9-81ED-4DB2-BD59-A6C34878D82A}">
                    <a16:rowId xmlns:a16="http://schemas.microsoft.com/office/drawing/2014/main" val="10001"/>
                  </a:ext>
                </a:extLst>
              </a:tr>
              <a:tr h="469550">
                <a:tc>
                  <a:txBody>
                    <a:bodyPr/>
                    <a:lstStyle/>
                    <a:p>
                      <a:pPr marL="0" marR="0" lvl="0" indent="0" algn="l" rtl="0">
                        <a:spcBef>
                          <a:spcPts val="0"/>
                        </a:spcBef>
                        <a:spcAft>
                          <a:spcPts val="0"/>
                        </a:spcAft>
                        <a:buNone/>
                      </a:pPr>
                      <a:r>
                        <a:rPr lang="en-US" sz="1500" b="1" dirty="0">
                          <a:solidFill>
                            <a:schemeClr val="bg1"/>
                          </a:solidFill>
                          <a:latin typeface="Times New Roman"/>
                          <a:ea typeface="Times New Roman"/>
                          <a:cs typeface="Times New Roman"/>
                          <a:sym typeface="Times New Roman"/>
                        </a:rPr>
                        <a:t> 2.   </a:t>
                      </a:r>
                      <a:r>
                        <a:rPr lang="en-US" sz="1500" b="1" u="none" strike="noStrike" cap="none" dirty="0">
                          <a:solidFill>
                            <a:schemeClr val="bg1"/>
                          </a:solidFill>
                          <a:latin typeface="Times New Roman"/>
                          <a:ea typeface="Times New Roman"/>
                          <a:cs typeface="Times New Roman"/>
                          <a:sym typeface="Times New Roman"/>
                        </a:rPr>
                        <a:t>Management Assessment/Quality (Business and Technical Proposal)</a:t>
                      </a:r>
                      <a:endParaRPr dirty="0">
                        <a:solidFill>
                          <a:schemeClr val="bg1"/>
                        </a:solidFill>
                      </a:endParaRPr>
                    </a:p>
                  </a:txBody>
                  <a:tcPr marL="44825" marR="44825" marT="44825" marB="448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1"/>
                    </a:solidFill>
                  </a:tcPr>
                </a:tc>
                <a:tc>
                  <a:txBody>
                    <a:bodyPr/>
                    <a:lstStyle/>
                    <a:p>
                      <a:pPr marL="0" marR="0" lvl="0" indent="0" algn="ctr" rtl="0">
                        <a:spcBef>
                          <a:spcPts val="0"/>
                        </a:spcBef>
                        <a:spcAft>
                          <a:spcPts val="0"/>
                        </a:spcAft>
                        <a:buNone/>
                      </a:pPr>
                      <a:r>
                        <a:rPr lang="en-US" sz="1500" b="1" u="none" strike="noStrike" cap="none" dirty="0">
                          <a:solidFill>
                            <a:schemeClr val="bg1"/>
                          </a:solidFill>
                          <a:latin typeface="Times New Roman"/>
                          <a:ea typeface="Times New Roman"/>
                          <a:cs typeface="Times New Roman"/>
                          <a:sym typeface="Times New Roman"/>
                        </a:rPr>
                        <a:t>39 points</a:t>
                      </a:r>
                      <a:endParaRPr dirty="0">
                        <a:solidFill>
                          <a:schemeClr val="bg1"/>
                        </a:solidFill>
                      </a:endParaRPr>
                    </a:p>
                  </a:txBody>
                  <a:tcPr marL="44825" marR="44825" marT="44825" marB="448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1"/>
                    </a:solidFill>
                  </a:tcPr>
                </a:tc>
                <a:extLst>
                  <a:ext uri="{0D108BD9-81ED-4DB2-BD59-A6C34878D82A}">
                    <a16:rowId xmlns:a16="http://schemas.microsoft.com/office/drawing/2014/main" val="10002"/>
                  </a:ext>
                </a:extLst>
              </a:tr>
              <a:tr h="324225">
                <a:tc>
                  <a:txBody>
                    <a:bodyPr/>
                    <a:lstStyle/>
                    <a:p>
                      <a:pPr marL="0" marR="0" lvl="0" indent="0" algn="l" rtl="0">
                        <a:spcBef>
                          <a:spcPts val="0"/>
                        </a:spcBef>
                        <a:spcAft>
                          <a:spcPts val="0"/>
                        </a:spcAft>
                        <a:buNone/>
                      </a:pPr>
                      <a:r>
                        <a:rPr lang="en-US" sz="1500" b="1">
                          <a:solidFill>
                            <a:schemeClr val="bg1"/>
                          </a:solidFill>
                          <a:latin typeface="Times New Roman"/>
                          <a:ea typeface="Times New Roman"/>
                          <a:cs typeface="Times New Roman"/>
                          <a:sym typeface="Times New Roman"/>
                        </a:rPr>
                        <a:t>3.   </a:t>
                      </a:r>
                      <a:r>
                        <a:rPr lang="en-US" sz="1500" b="1" u="none" strike="noStrike" cap="none">
                          <a:solidFill>
                            <a:schemeClr val="bg1"/>
                          </a:solidFill>
                          <a:latin typeface="Times New Roman"/>
                          <a:ea typeface="Times New Roman"/>
                          <a:cs typeface="Times New Roman"/>
                          <a:sym typeface="Times New Roman"/>
                        </a:rPr>
                        <a:t>Cost (Cost Proposal)</a:t>
                      </a:r>
                      <a:endParaRPr>
                        <a:solidFill>
                          <a:schemeClr val="bg1"/>
                        </a:solidFill>
                      </a:endParaRPr>
                    </a:p>
                  </a:txBody>
                  <a:tcPr marL="44825" marR="44825" marT="44825" marB="448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1"/>
                    </a:solidFill>
                  </a:tcPr>
                </a:tc>
                <a:tc>
                  <a:txBody>
                    <a:bodyPr/>
                    <a:lstStyle/>
                    <a:p>
                      <a:pPr marL="0" marR="0" lvl="0" indent="0" algn="ctr" rtl="0">
                        <a:spcBef>
                          <a:spcPts val="0"/>
                        </a:spcBef>
                        <a:spcAft>
                          <a:spcPts val="0"/>
                        </a:spcAft>
                        <a:buNone/>
                      </a:pPr>
                      <a:r>
                        <a:rPr lang="en-US" sz="1500" b="1" u="none" strike="noStrike" cap="none" dirty="0">
                          <a:solidFill>
                            <a:schemeClr val="bg1"/>
                          </a:solidFill>
                          <a:latin typeface="Times New Roman"/>
                          <a:ea typeface="Times New Roman"/>
                          <a:cs typeface="Times New Roman"/>
                          <a:sym typeface="Times New Roman"/>
                        </a:rPr>
                        <a:t>41 points</a:t>
                      </a:r>
                      <a:endParaRPr dirty="0">
                        <a:solidFill>
                          <a:schemeClr val="bg1"/>
                        </a:solidFill>
                      </a:endParaRPr>
                    </a:p>
                  </a:txBody>
                  <a:tcPr marL="44825" marR="44825" marT="44825" marB="448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1"/>
                    </a:solidFill>
                  </a:tcPr>
                </a:tc>
                <a:extLst>
                  <a:ext uri="{0D108BD9-81ED-4DB2-BD59-A6C34878D82A}">
                    <a16:rowId xmlns:a16="http://schemas.microsoft.com/office/drawing/2014/main" val="10003"/>
                  </a:ext>
                </a:extLst>
              </a:tr>
              <a:tr h="324225">
                <a:tc>
                  <a:txBody>
                    <a:bodyPr/>
                    <a:lstStyle/>
                    <a:p>
                      <a:pPr marL="0" marR="0" lvl="0" indent="0" algn="l" rtl="0">
                        <a:spcBef>
                          <a:spcPts val="0"/>
                        </a:spcBef>
                        <a:spcAft>
                          <a:spcPts val="0"/>
                        </a:spcAft>
                        <a:buClr>
                          <a:srgbClr val="101D49"/>
                        </a:buClr>
                        <a:buSzPts val="1500"/>
                        <a:buFont typeface="Libre Franklin"/>
                        <a:buNone/>
                      </a:pPr>
                      <a:r>
                        <a:rPr lang="en-US" sz="1500" b="1" u="none" strike="noStrike" cap="none">
                          <a:solidFill>
                            <a:schemeClr val="bg1"/>
                          </a:solidFill>
                          <a:latin typeface="Times New Roman"/>
                          <a:ea typeface="Times New Roman"/>
                          <a:cs typeface="Times New Roman"/>
                          <a:sym typeface="Times New Roman"/>
                        </a:rPr>
                        <a:t>4.    Buy Indiana</a:t>
                      </a:r>
                      <a:endParaRPr>
                        <a:solidFill>
                          <a:schemeClr val="bg1"/>
                        </a:solidFill>
                      </a:endParaRPr>
                    </a:p>
                  </a:txBody>
                  <a:tcPr marL="44825" marR="44825" marT="44825" marB="448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1"/>
                    </a:solidFill>
                  </a:tcPr>
                </a:tc>
                <a:tc>
                  <a:txBody>
                    <a:bodyPr/>
                    <a:lstStyle/>
                    <a:p>
                      <a:pPr marL="0" marR="0" lvl="0" indent="0" algn="ctr" rtl="0">
                        <a:spcBef>
                          <a:spcPts val="0"/>
                        </a:spcBef>
                        <a:spcAft>
                          <a:spcPts val="0"/>
                        </a:spcAft>
                        <a:buNone/>
                      </a:pPr>
                      <a:r>
                        <a:rPr lang="en-US" sz="1500" b="1" u="none" strike="noStrike" cap="none">
                          <a:solidFill>
                            <a:schemeClr val="bg1"/>
                          </a:solidFill>
                          <a:latin typeface="Times New Roman"/>
                          <a:ea typeface="Times New Roman"/>
                          <a:cs typeface="Times New Roman"/>
                          <a:sym typeface="Times New Roman"/>
                        </a:rPr>
                        <a:t>5 points</a:t>
                      </a:r>
                      <a:endParaRPr>
                        <a:solidFill>
                          <a:schemeClr val="bg1"/>
                        </a:solidFill>
                      </a:endParaRPr>
                    </a:p>
                  </a:txBody>
                  <a:tcPr marL="44825" marR="44825" marT="44825" marB="448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1"/>
                    </a:solidFill>
                  </a:tcPr>
                </a:tc>
                <a:extLst>
                  <a:ext uri="{0D108BD9-81ED-4DB2-BD59-A6C34878D82A}">
                    <a16:rowId xmlns:a16="http://schemas.microsoft.com/office/drawing/2014/main" val="10004"/>
                  </a:ext>
                </a:extLst>
              </a:tr>
              <a:tr h="469550">
                <a:tc>
                  <a:txBody>
                    <a:bodyPr/>
                    <a:lstStyle/>
                    <a:p>
                      <a:pPr marL="0" marR="0" lvl="0" indent="0" algn="l" rtl="0">
                        <a:spcBef>
                          <a:spcPts val="0"/>
                        </a:spcBef>
                        <a:spcAft>
                          <a:spcPts val="0"/>
                        </a:spcAft>
                        <a:buClr>
                          <a:srgbClr val="101D49"/>
                        </a:buClr>
                        <a:buSzPts val="1500"/>
                        <a:buFont typeface="Libre Franklin"/>
                        <a:buNone/>
                      </a:pPr>
                      <a:r>
                        <a:rPr lang="en-US" sz="1500" b="1" u="none" strike="noStrike" cap="none" dirty="0">
                          <a:solidFill>
                            <a:schemeClr val="bg1"/>
                          </a:solidFill>
                          <a:latin typeface="Times New Roman"/>
                          <a:ea typeface="Times New Roman"/>
                          <a:cs typeface="Times New Roman"/>
                          <a:sym typeface="Times New Roman"/>
                        </a:rPr>
                        <a:t>5.  Indiana Veteran Owned Small Business Subcontractor Commitment</a:t>
                      </a:r>
                      <a:endParaRPr dirty="0">
                        <a:solidFill>
                          <a:schemeClr val="bg1"/>
                        </a:solidFill>
                      </a:endParaRPr>
                    </a:p>
                  </a:txBody>
                  <a:tcPr marL="44825" marR="44825" marT="44825" marB="448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1"/>
                    </a:solidFill>
                  </a:tcPr>
                </a:tc>
                <a:tc>
                  <a:txBody>
                    <a:bodyPr/>
                    <a:lstStyle/>
                    <a:p>
                      <a:pPr marL="0" marR="0" lvl="0" indent="0" algn="ctr" rtl="0">
                        <a:spcBef>
                          <a:spcPts val="0"/>
                        </a:spcBef>
                        <a:spcAft>
                          <a:spcPts val="0"/>
                        </a:spcAft>
                        <a:buNone/>
                      </a:pPr>
                      <a:r>
                        <a:rPr lang="en-US" sz="1500" b="1" u="none" strike="noStrike" cap="none" dirty="0">
                          <a:solidFill>
                            <a:schemeClr val="bg1"/>
                          </a:solidFill>
                          <a:latin typeface="Times New Roman"/>
                          <a:ea typeface="Times New Roman"/>
                          <a:cs typeface="Times New Roman"/>
                          <a:sym typeface="Times New Roman"/>
                        </a:rPr>
                        <a:t>5 points                                                                             (1 bonus point is available, see Section 3.2.7)</a:t>
                      </a:r>
                      <a:endParaRPr dirty="0">
                        <a:solidFill>
                          <a:schemeClr val="bg1"/>
                        </a:solidFill>
                      </a:endParaRPr>
                    </a:p>
                  </a:txBody>
                  <a:tcPr marL="44825" marR="44825" marT="44825" marB="44825"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tx1"/>
                    </a:solidFill>
                  </a:tcPr>
                </a:tc>
                <a:extLst>
                  <a:ext uri="{0D108BD9-81ED-4DB2-BD59-A6C34878D82A}">
                    <a16:rowId xmlns:a16="http://schemas.microsoft.com/office/drawing/2014/main" val="10007"/>
                  </a:ext>
                </a:extLst>
              </a:tr>
              <a:tr h="273275">
                <a:tc>
                  <a:txBody>
                    <a:bodyPr/>
                    <a:lstStyle/>
                    <a:p>
                      <a:pPr marL="0" marR="0" lvl="0" indent="0" algn="ctr" rtl="0">
                        <a:spcBef>
                          <a:spcPts val="0"/>
                        </a:spcBef>
                        <a:spcAft>
                          <a:spcPts val="0"/>
                        </a:spcAft>
                        <a:buNone/>
                      </a:pPr>
                      <a:r>
                        <a:rPr lang="en-US" sz="1500" b="1" u="none" strike="noStrike" cap="none">
                          <a:solidFill>
                            <a:schemeClr val="tx1"/>
                          </a:solidFill>
                          <a:latin typeface="Times New Roman"/>
                          <a:ea typeface="Times New Roman"/>
                          <a:cs typeface="Times New Roman"/>
                          <a:sym typeface="Times New Roman"/>
                        </a:rPr>
                        <a:t>Total</a:t>
                      </a:r>
                      <a:endParaRPr>
                        <a:solidFill>
                          <a:schemeClr val="tx1"/>
                        </a:solidFill>
                      </a:endParaRPr>
                    </a:p>
                  </a:txBody>
                  <a:tcPr marL="44825" marR="44825" marT="44825" marB="448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65000"/>
                        <a:lumOff val="35000"/>
                      </a:schemeClr>
                    </a:solidFill>
                  </a:tcPr>
                </a:tc>
                <a:tc>
                  <a:txBody>
                    <a:bodyPr/>
                    <a:lstStyle/>
                    <a:p>
                      <a:pPr marL="0" marR="0" lvl="0" indent="0" algn="ctr" rtl="0">
                        <a:spcBef>
                          <a:spcPts val="0"/>
                        </a:spcBef>
                        <a:spcAft>
                          <a:spcPts val="0"/>
                        </a:spcAft>
                        <a:buNone/>
                      </a:pPr>
                      <a:r>
                        <a:rPr lang="en-US" sz="1500" b="1" u="none" strike="noStrike" cap="none" dirty="0">
                          <a:solidFill>
                            <a:schemeClr val="tx1"/>
                          </a:solidFill>
                          <a:latin typeface="Times New Roman"/>
                          <a:ea typeface="Times New Roman"/>
                          <a:cs typeface="Times New Roman"/>
                          <a:sym typeface="Times New Roman"/>
                        </a:rPr>
                        <a:t>90 (91 if bonus awarded)</a:t>
                      </a:r>
                      <a:endParaRPr dirty="0">
                        <a:solidFill>
                          <a:schemeClr val="tx1"/>
                        </a:solidFill>
                      </a:endParaRPr>
                    </a:p>
                  </a:txBody>
                  <a:tcPr marL="44825" marR="44825" marT="44825" marB="448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65000"/>
                        <a:lumOff val="35000"/>
                      </a:schemeClr>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1500108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70DB6-58B0-4ABA-DA55-CEC76596BB9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9B1FC3C-786A-6E94-ACC2-E73C14274CD0}"/>
              </a:ext>
            </a:extLst>
          </p:cNvPr>
          <p:cNvSpPr>
            <a:spLocks noGrp="1"/>
          </p:cNvSpPr>
          <p:nvPr>
            <p:ph type="sldNum" sz="quarter" idx="12"/>
          </p:nvPr>
        </p:nvSpPr>
        <p:spPr/>
        <p:txBody>
          <a:bodyPr/>
          <a:lstStyle/>
          <a:p>
            <a:fld id="{38348EF0-853B-401D-A8F2-35F7EA05162D}" type="slidenum">
              <a:rPr lang="en-US" smtClean="0"/>
              <a:t>37</a:t>
            </a:fld>
            <a:endParaRPr lang="en-US"/>
          </a:p>
        </p:txBody>
      </p:sp>
      <p:sp>
        <p:nvSpPr>
          <p:cNvPr id="5" name="TextBox 4">
            <a:extLst>
              <a:ext uri="{FF2B5EF4-FFF2-40B4-BE49-F238E27FC236}">
                <a16:creationId xmlns:a16="http://schemas.microsoft.com/office/drawing/2014/main" id="{302DA47D-66F3-6C73-A6EE-A021CA124CBA}"/>
              </a:ext>
            </a:extLst>
          </p:cNvPr>
          <p:cNvSpPr txBox="1"/>
          <p:nvPr/>
        </p:nvSpPr>
        <p:spPr>
          <a:xfrm>
            <a:off x="1551709" y="1799649"/>
            <a:ext cx="9088582" cy="769441"/>
          </a:xfrm>
          <a:prstGeom prst="rect">
            <a:avLst/>
          </a:prstGeom>
          <a:noFill/>
        </p:spPr>
        <p:txBody>
          <a:bodyPr wrap="square">
            <a:spAutoFit/>
          </a:bodyPr>
          <a:lstStyle/>
          <a:p>
            <a:pPr algn="ctr"/>
            <a:r>
              <a:rPr lang="en-US" sz="4400">
                <a:latin typeface="Franklin Gothic Book" panose="020B0503020102020204" pitchFamily="34" charset="0"/>
                <a:ea typeface="Times New Roman"/>
                <a:cs typeface="Times New Roman"/>
                <a:sym typeface="Times New Roman"/>
              </a:rPr>
              <a:t>Questions?</a:t>
            </a:r>
            <a:endParaRPr lang="en-US" sz="4400">
              <a:latin typeface="Franklin Gothic Book" panose="020B0503020102020204" pitchFamily="34" charset="0"/>
            </a:endParaRPr>
          </a:p>
        </p:txBody>
      </p:sp>
    </p:spTree>
    <p:extLst>
      <p:ext uri="{BB962C8B-B14F-4D97-AF65-F5344CB8AC3E}">
        <p14:creationId xmlns:p14="http://schemas.microsoft.com/office/powerpoint/2010/main" val="1901031107"/>
      </p:ext>
    </p:extLst>
  </p:cSld>
  <p:clrMapOvr>
    <a:masterClrMapping/>
  </p:clrMapOvr>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121F48"/>
      </a:dk2>
      <a:lt2>
        <a:srgbClr val="E8E8E8"/>
      </a:lt2>
      <a:accent1>
        <a:srgbClr val="215E99"/>
      </a:accent1>
      <a:accent2>
        <a:srgbClr val="FBB426"/>
      </a:accent2>
      <a:accent3>
        <a:srgbClr val="002060"/>
      </a:accent3>
      <a:accent4>
        <a:srgbClr val="336699"/>
      </a:accent4>
      <a:accent5>
        <a:srgbClr val="8D5F02"/>
      </a:accent5>
      <a:accent6>
        <a:srgbClr val="FCD27C"/>
      </a:accent6>
      <a:hlink>
        <a:srgbClr val="86B3BF"/>
      </a:hlink>
      <a:folHlink>
        <a:srgbClr val="FEF0D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A603EAECE0B5B449A95938069207193" ma:contentTypeVersion="15" ma:contentTypeDescription="Create a new document." ma:contentTypeScope="" ma:versionID="08d868e1ba182c30609cd783674b4241">
  <xsd:schema xmlns:xsd="http://www.w3.org/2001/XMLSchema" xmlns:xs="http://www.w3.org/2001/XMLSchema" xmlns:p="http://schemas.microsoft.com/office/2006/metadata/properties" xmlns:ns2="56201c9c-0468-4ab1-9b72-fcfe461db2bd" xmlns:ns3="86454fe5-f7a2-4dab-8e7c-918a343ff984" targetNamespace="http://schemas.microsoft.com/office/2006/metadata/properties" ma:root="true" ma:fieldsID="cc932a9dde16d9111652bc6d5b205dc9" ns2:_="" ns3:_="">
    <xsd:import namespace="56201c9c-0468-4ab1-9b72-fcfe461db2bd"/>
    <xsd:import namespace="86454fe5-f7a2-4dab-8e7c-918a343ff98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1c9c-0468-4ab1-9b72-fcfe461db2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e13a13d-ff23-4572-974d-1a340881d6a9"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descrip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454fe5-f7a2-4dab-8e7c-918a343ff984"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4c040bf-0e2b-459c-876a-53006bbe577e}" ma:internalName="TaxCatchAll" ma:showField="CatchAllData" ma:web="86454fe5-f7a2-4dab-8e7c-918a343ff9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1c9c-0468-4ab1-9b72-fcfe461db2bd">
      <Terms xmlns="http://schemas.microsoft.com/office/infopath/2007/PartnerControls"/>
    </lcf76f155ced4ddcb4097134ff3c332f>
    <TaxCatchAll xmlns="86454fe5-f7a2-4dab-8e7c-918a343ff984" xsi:nil="true"/>
  </documentManagement>
</p:properties>
</file>

<file path=customXml/itemProps1.xml><?xml version="1.0" encoding="utf-8"?>
<ds:datastoreItem xmlns:ds="http://schemas.openxmlformats.org/officeDocument/2006/customXml" ds:itemID="{DCC43F48-17C5-41C5-8A91-BC0649B6B170}">
  <ds:schemaRefs>
    <ds:schemaRef ds:uri="http://schemas.microsoft.com/sharepoint/v3/contenttype/forms"/>
  </ds:schemaRefs>
</ds:datastoreItem>
</file>

<file path=customXml/itemProps2.xml><?xml version="1.0" encoding="utf-8"?>
<ds:datastoreItem xmlns:ds="http://schemas.openxmlformats.org/officeDocument/2006/customXml" ds:itemID="{EBC951D1-0E8D-43DD-9B22-D292C43ABF7A}"/>
</file>

<file path=customXml/itemProps3.xml><?xml version="1.0" encoding="utf-8"?>
<ds:datastoreItem xmlns:ds="http://schemas.openxmlformats.org/officeDocument/2006/customXml" ds:itemID="{96CFD15F-ADCA-4D85-B8DB-B6DE06D7A43E}">
  <ds:schemaRefs>
    <ds:schemaRef ds:uri="a9a6da63-285d-4c19-b4ed-8e4e325f90f2"/>
    <ds:schemaRef ds:uri="http://schemas.microsoft.com/office/2006/documentManagement/types"/>
    <ds:schemaRef ds:uri="http://schemas.microsoft.com/office/infopath/2007/PartnerControls"/>
    <ds:schemaRef ds:uri="http://www.w3.org/XML/1998/namespace"/>
    <ds:schemaRef ds:uri="http://purl.org/dc/elements/1.1/"/>
    <ds:schemaRef ds:uri="http://purl.org/dc/terms/"/>
    <ds:schemaRef ds:uri="35bfc777-bb7c-4915-a2d5-108c461fcbd6"/>
    <ds:schemaRef ds:uri="http://schemas.openxmlformats.org/package/2006/metadata/core-properties"/>
    <ds:schemaRef ds:uri="http://schemas.microsoft.com/office/2006/metadata/properties"/>
    <ds:schemaRef ds:uri="http://purl.org/dc/dcmitype/"/>
  </ds:schemaRefs>
</ds:datastoreItem>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560</TotalTime>
  <Words>3167</Words>
  <Application>Microsoft Office PowerPoint</Application>
  <PresentationFormat>Widescreen</PresentationFormat>
  <Paragraphs>290</Paragraphs>
  <Slides>37</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37</vt:i4>
      </vt:variant>
    </vt:vector>
  </HeadingPairs>
  <TitlesOfParts>
    <vt:vector size="47" baseType="lpstr">
      <vt:lpstr>Aptos</vt:lpstr>
      <vt:lpstr>Arial</vt:lpstr>
      <vt:lpstr>Calibri</vt:lpstr>
      <vt:lpstr>Courier New</vt:lpstr>
      <vt:lpstr>Franklin Gothic Book</vt:lpstr>
      <vt:lpstr>Franklin Gothic Demi</vt:lpstr>
      <vt:lpstr>Libre Franklin</vt:lpstr>
      <vt:lpstr>Times New Roman</vt:lpstr>
      <vt:lpstr>Wingdings</vt:lpstr>
      <vt:lpstr>Office Theme</vt:lpstr>
      <vt:lpstr>Welcome September 2026 Solicitations </vt:lpstr>
      <vt:lpstr>State of Indiana Bidder Profile</vt:lpstr>
      <vt:lpstr>Pre-Proposal Breakout Meeting Information</vt:lpstr>
      <vt:lpstr>Pre-Proposal Main Meeting Information</vt:lpstr>
      <vt:lpstr>General Information</vt:lpstr>
      <vt:lpstr>Submission Forms/Documents</vt:lpstr>
      <vt:lpstr>Required Submission Forms/Documents</vt:lpstr>
      <vt:lpstr>Executive Summary</vt:lpstr>
      <vt:lpstr>Attestation Form</vt:lpstr>
      <vt:lpstr>Confidential Information</vt:lpstr>
      <vt:lpstr>Cost Proposal</vt:lpstr>
      <vt:lpstr>Cost Proposal</vt:lpstr>
      <vt:lpstr>Business Proposal </vt:lpstr>
      <vt:lpstr>Business Proposal </vt:lpstr>
      <vt:lpstr>Business Proposal</vt:lpstr>
      <vt:lpstr>Technical Proposal </vt:lpstr>
      <vt:lpstr>Optional Submission Forms/Documents </vt:lpstr>
      <vt:lpstr>Evaluation Criteria</vt:lpstr>
      <vt:lpstr>Indiana Veteran Owned Small Business</vt:lpstr>
      <vt:lpstr>Indiana Veteran Owned Small Business</vt:lpstr>
      <vt:lpstr>Indiana Veteran Owned Small Business</vt:lpstr>
      <vt:lpstr>Indiana Veteran Owned Small Business</vt:lpstr>
      <vt:lpstr>Subcontractor Compliance</vt:lpstr>
      <vt:lpstr>Submission Requirements</vt:lpstr>
      <vt:lpstr>Additional Resources for Bidders</vt:lpstr>
      <vt:lpstr>PowerPoint Presentation</vt:lpstr>
      <vt:lpstr>RFP TITLE</vt:lpstr>
      <vt:lpstr>Statewide IV&amp;V Services</vt:lpstr>
      <vt:lpstr>PowerPoint Presentation</vt:lpstr>
      <vt:lpstr>PowerPoint Presentation</vt:lpstr>
      <vt:lpstr>Purpose of the RFP</vt:lpstr>
      <vt:lpstr>Scope of Work</vt:lpstr>
      <vt:lpstr>Scope of Work</vt:lpstr>
      <vt:lpstr>Term</vt:lpstr>
      <vt:lpstr>Key Dates</vt:lpstr>
      <vt:lpstr>Evaluation Criteria</vt:lpstr>
      <vt:lpstr>PowerPoint Presentation</vt:lpstr>
    </vt:vector>
  </TitlesOfParts>
  <Company>Indiana Office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 Proc 2025</dc:title>
  <dc:creator>Timperman, Molly (IDOA)</dc:creator>
  <cp:lastModifiedBy>Cacho, Maria  (Daniela)</cp:lastModifiedBy>
  <cp:revision>9</cp:revision>
  <cp:lastPrinted>2025-08-24T20:43:16Z</cp:lastPrinted>
  <dcterms:created xsi:type="dcterms:W3CDTF">2025-07-30T12:50:36Z</dcterms:created>
  <dcterms:modified xsi:type="dcterms:W3CDTF">2026-09-24T18:08:45Z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0x010100BA603EAECE0B5B449A95938069207193</vt:lpwstr>
  </property>
  <property fmtid="{D5CDD505-2E9C-101B-9397-08002B2CF9AE}" pid="3" name="MediaServiceImageTags">
    <vt:lpwstr/>
  </property>
</Properties>
</file>